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792" r:id="rId3"/>
    <p:sldId id="793" r:id="rId4"/>
    <p:sldId id="794" r:id="rId5"/>
    <p:sldId id="777" r:id="rId6"/>
    <p:sldId id="796" r:id="rId7"/>
    <p:sldId id="797" r:id="rId8"/>
    <p:sldId id="671" r:id="rId9"/>
    <p:sldId id="668" r:id="rId10"/>
    <p:sldId id="672" r:id="rId11"/>
    <p:sldId id="782" r:id="rId12"/>
    <p:sldId id="676" r:id="rId13"/>
    <p:sldId id="677" r:id="rId14"/>
    <p:sldId id="798" r:id="rId15"/>
    <p:sldId id="763" r:id="rId16"/>
    <p:sldId id="705" r:id="rId17"/>
    <p:sldId id="764" r:id="rId18"/>
    <p:sldId id="683" r:id="rId19"/>
    <p:sldId id="765" r:id="rId20"/>
    <p:sldId id="766" r:id="rId21"/>
    <p:sldId id="767" r:id="rId22"/>
    <p:sldId id="768" r:id="rId23"/>
    <p:sldId id="656" r:id="rId24"/>
    <p:sldId id="799" r:id="rId25"/>
    <p:sldId id="769" r:id="rId26"/>
    <p:sldId id="770" r:id="rId27"/>
    <p:sldId id="771" r:id="rId28"/>
    <p:sldId id="801" r:id="rId29"/>
    <p:sldId id="779" r:id="rId30"/>
    <p:sldId id="802" r:id="rId31"/>
    <p:sldId id="788" r:id="rId32"/>
    <p:sldId id="789" r:id="rId33"/>
    <p:sldId id="695" r:id="rId34"/>
    <p:sldId id="697" r:id="rId35"/>
    <p:sldId id="785" r:id="rId36"/>
    <p:sldId id="803" r:id="rId37"/>
    <p:sldId id="673" r:id="rId38"/>
    <p:sldId id="791" r:id="rId39"/>
    <p:sldId id="698" r:id="rId40"/>
    <p:sldId id="699" r:id="rId41"/>
    <p:sldId id="700" r:id="rId42"/>
    <p:sldId id="670" r:id="rId43"/>
    <p:sldId id="772" r:id="rId44"/>
    <p:sldId id="773" r:id="rId45"/>
    <p:sldId id="685" r:id="rId46"/>
    <p:sldId id="706" r:id="rId47"/>
    <p:sldId id="760" r:id="rId48"/>
    <p:sldId id="42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88" autoAdjust="0"/>
    <p:restoredTop sz="85598"/>
  </p:normalViewPr>
  <p:slideViewPr>
    <p:cSldViewPr snapToGrid="0" snapToObjects="1">
      <p:cViewPr varScale="1">
        <p:scale>
          <a:sx n="80" d="100"/>
          <a:sy n="80" d="100"/>
        </p:scale>
        <p:origin x="205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B938E-3050-2C47-9F71-607FB8EAE8DC}" type="datetimeFigureOut">
              <a:rPr lang="en-US" smtClean="0"/>
              <a:t>7/3/21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CA887-7947-6549-8D76-493BB46BB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2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2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7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10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09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51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1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1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3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71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1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9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03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96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9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2C72-B04B-144A-BCAC-63AB16962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26167-3AE4-314F-94EC-8D05FBC10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F33E-FA36-E342-98AA-FBDFA008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A187C-09EE-1248-8D71-AD49C3B9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BC29-AD8C-AA44-9915-406C47DC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7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07BF-3D6D-2149-97B7-C9BD451B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7BF87-C9AE-A149-8906-BBDA8905E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8079E-EE95-7443-979F-AAA556BD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2DA9C-1806-0D49-93BE-0CED8A28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58291-4050-4E4D-9E8B-A252594C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A29B18-549D-A849-87C4-56EDDACDB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97D6B-DD62-6045-A2FA-2CB24F795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F12A4-91FF-6348-809B-CFE8DAC9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00C5E-E903-414B-9915-47DA57CC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2AC3E-ED36-5646-B1C2-46220E96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8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5185-1052-2742-8359-9C6163E4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CF5BD-EB89-F74F-A47D-A4B0B1161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A26CD-8764-0645-80F8-975784EA2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E0D3E-D4F0-1240-9774-9FD4CAEF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665BD-5F56-5A49-ACD6-B245CC66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7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3D05-2F13-084D-BEFE-57486758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9E324-DFF3-A048-9638-A3BE45949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57DD3-336F-2642-A1E3-63FB9BA2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EE632-552F-1547-92B4-26BC4EA2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2330F-B25F-974F-8132-3125B0B4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36DD-0FE0-074D-BFF0-D2DEE9F8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06052-8CB5-9A40-893E-C93A45286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3E3D6-A4D2-5048-9E50-61606A0F2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E1A7F-70AA-B441-9526-8C016CBE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4F316-D9A0-5143-9FB3-A7686806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195F5-2165-A64F-92B1-83945CF7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2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CADA3-282A-7349-82E1-EFD97E18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1A39A-55ED-2844-B544-61468DD6F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0868F-BD6E-6B4A-B8DE-3E06957DC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1AB95-D375-5442-A730-0D91E15D6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A75D7-BEFB-CF40-A301-73910759C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573EB-6712-0C42-A7AC-872488C3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14D7A-AD1D-B64F-8321-0EA81E5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6F882-9A1D-6649-8DE3-933F049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040F4-CCE8-A64A-8D19-1315C8EA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1A93D-8083-2F4A-8F5D-23941E1B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CEBD8-B9B5-124E-861E-DA78295D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FCF95-4DAF-B44E-8FE5-7482B901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32970-DFE6-934F-9CFD-CFE22550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CD1C9-E131-2B4F-9D87-0066FE9E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26B4-5456-2C49-8D41-68D56FFD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1824-FB62-B744-A13C-67DCC237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D500-0FAB-DA40-8CC4-0CD942E57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AFC88-E89F-6744-A953-066953C1A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CCBA1-90B6-A942-9FB3-F87CA251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E6618-641E-264B-98A3-B94871B0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48442-7E62-C448-AD6C-36DC8E66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6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556A-A95C-644B-8BA4-E1FE58B5F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B6A018-F21E-A247-8E8A-F6C5AF6DF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E1303-63E9-784A-8AE6-3972E938B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D39CF-F6B1-F941-AC70-A70ECF09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5E561-AE5C-9046-98BD-E4B249B3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ED3AE-AE4A-5C47-BF4A-3E85D24F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3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BD0E52-009B-DE48-B5C4-B89DDD06C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4B86E-2128-634D-A4F1-499682108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F2802-F0A9-054A-825F-EEA2A0467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5ED1F-86A9-E84F-A04B-A4F176FC17EA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CEC79-049D-8E43-8AEA-BE94824E7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6EC65-E181-EC4E-A85C-B81ABD7DA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4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ian-tang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em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arxiv.org/pdf/1605.08803.pdf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f"/><Relationship Id="rId3" Type="http://schemas.openxmlformats.org/officeDocument/2006/relationships/image" Target="../media/image61.tiff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10" Type="http://schemas.openxmlformats.org/officeDocument/2006/relationships/image" Target="../media/image68.jpeg"/><Relationship Id="rId4" Type="http://schemas.openxmlformats.org/officeDocument/2006/relationships/image" Target="../media/image62.tiff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589750020301928" TargetMode="External"/><Relationship Id="rId2" Type="http://schemas.openxmlformats.org/officeDocument/2006/relationships/hyperlink" Target="https://arxiv.org/abs/2012.0571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7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81.tiff"/><Relationship Id="rId4" Type="http://schemas.openxmlformats.org/officeDocument/2006/relationships/image" Target="../media/image8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Representation Learning </a:t>
            </a:r>
            <a:r>
              <a:rPr lang="en-CA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Drug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Mila-Quebec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Montreal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www.jian-tang.com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6962133" y="4506757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563" y="4245108"/>
            <a:ext cx="3421336" cy="17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32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0180-75C4-7B45-988B-9C3E801A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InfoGraph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Whole-Graph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(Sun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ICLR’20)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6F238-4596-1F43-B187-EEF5957E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/>
              <a:t>Maximizing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mutual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information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whole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graph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      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sub-structure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   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CA" altLang="zh-CN" dirty="0"/>
          </a:p>
          <a:p>
            <a:pPr lvl="1"/>
            <a:r>
              <a:rPr lang="en-US" altLang="zh-CN" dirty="0"/>
              <a:t>Ensure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predominant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CA" altLang="zh-CN" dirty="0"/>
              <a:t>the </a:t>
            </a:r>
            <a:r>
              <a:rPr lang="en-US" altLang="zh-CN" dirty="0"/>
              <a:t>substructures</a:t>
            </a:r>
          </a:p>
          <a:p>
            <a:r>
              <a:rPr lang="en-US" altLang="zh-CN" dirty="0"/>
              <a:t>K-layer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networks:</a:t>
            </a:r>
          </a:p>
          <a:p>
            <a:endParaRPr lang="en-US" altLang="zh-CN" dirty="0"/>
          </a:p>
          <a:p>
            <a:r>
              <a:rPr lang="en-US" altLang="zh-CN" dirty="0"/>
              <a:t>Summarize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i="1" dirty="0" err="1"/>
              <a:t>i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/>
              <a:t>Summarize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endParaRPr lang="en-CA" altLang="zh-CN" dirty="0"/>
          </a:p>
          <a:p>
            <a:endParaRPr lang="en-CA" altLang="zh-CN" dirty="0"/>
          </a:p>
          <a:p>
            <a:pPr marL="0" indent="0">
              <a:buNone/>
            </a:pPr>
            <a:endParaRPr lang="en-CA" altLang="zh-CN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8A1B6-D413-CB4C-A6A7-6277C494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73" y="3772854"/>
            <a:ext cx="8940893" cy="65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ACE02-78E2-7D41-85DF-2680265D6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45"/>
          <a:stretch/>
        </p:blipFill>
        <p:spPr>
          <a:xfrm>
            <a:off x="3120820" y="6029559"/>
            <a:ext cx="4046778" cy="597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84A52-A499-834A-B518-68FA45224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5" t="45879" r="74141" b="21733"/>
          <a:stretch/>
        </p:blipFill>
        <p:spPr>
          <a:xfrm>
            <a:off x="3230517" y="2199959"/>
            <a:ext cx="682487" cy="293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BBD878-ACD3-EA43-AF36-0B3AF9D18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64" t="-1367" r="74141" b="61185"/>
          <a:stretch/>
        </p:blipFill>
        <p:spPr>
          <a:xfrm>
            <a:off x="9553321" y="2118399"/>
            <a:ext cx="313778" cy="364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B58575-5362-1445-A4DA-0FDEAAAF1D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530"/>
          <a:stretch/>
        </p:blipFill>
        <p:spPr>
          <a:xfrm>
            <a:off x="3120820" y="4843297"/>
            <a:ext cx="4010460" cy="3832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CF3D91-63D2-C344-8552-54F9410943FA}"/>
              </a:ext>
            </a:extLst>
          </p:cNvPr>
          <p:cNvSpPr/>
          <p:nvPr/>
        </p:nvSpPr>
        <p:spPr>
          <a:xfrm>
            <a:off x="101674" y="6549508"/>
            <a:ext cx="120903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/>
              <a:t>Fanyun</a:t>
            </a:r>
            <a:r>
              <a:rPr lang="en-US" altLang="zh-CN" sz="1200" dirty="0"/>
              <a:t> Sun, Jordan Hoffman, Vikas Verma and Jian Tang. </a:t>
            </a:r>
            <a:r>
              <a:rPr lang="en-US" sz="1200" b="1" dirty="0" err="1"/>
              <a:t>InfoGraph</a:t>
            </a:r>
            <a:r>
              <a:rPr lang="en-US" sz="1200" b="1" dirty="0"/>
              <a:t>: Unsupervised and Semi-supervised Graph-Level Representation Learning via Mutual Information Maximization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US" altLang="zh-CN" sz="1100" dirty="0"/>
              <a:t>ICLR’20</a:t>
            </a:r>
            <a:r>
              <a:rPr lang="en-CA" sz="1100" dirty="0"/>
              <a:t>. 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17195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73E3-6EF9-754E-81B3-691C62DA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InfoGraph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Whole-Graph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AEF5C-9ACB-0A4B-925E-E3A192D60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Maximizing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mutual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information</a:t>
                </a:r>
                <a:r>
                  <a:rPr lang="zh-CN" altLang="en-US" b="1" dirty="0"/>
                  <a:t> </a:t>
                </a:r>
                <a:r>
                  <a:rPr lang="en-US" altLang="zh-CN" dirty="0"/>
                  <a:t>between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whole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representation</a:t>
                </a:r>
                <a:r>
                  <a:rPr lang="zh-CN" altLang="en-US" dirty="0"/>
                  <a:t>        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sub-structure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representation </a:t>
                </a:r>
                <a:r>
                  <a:rPr lang="zh-CN" altLang="en-US" dirty="0"/>
                  <a:t>     </a:t>
                </a:r>
                <a:endParaRPr lang="en-CA" altLang="zh-CN" dirty="0"/>
              </a:p>
              <a:p>
                <a:endParaRPr lang="en-CA" altLang="zh-CN" dirty="0"/>
              </a:p>
              <a:p>
                <a:endParaRPr lang="en-CA" altLang="zh-CN" dirty="0"/>
              </a:p>
              <a:p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Jensen-Shannon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estimator: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sz="2400" dirty="0"/>
                  <a:t>Where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input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x’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negative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graph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sample,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sp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 , 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neural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network</a:t>
                </a:r>
              </a:p>
              <a:p>
                <a:endParaRPr lang="en-CA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AEF5C-9ACB-0A4B-925E-E3A192D60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A3C065-4BE9-7A4B-B365-E0E9992E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183" y="2664340"/>
            <a:ext cx="4040556" cy="2091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56E24-4EAF-6A4C-8986-FC1EEF17EE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5" t="45879" r="74141" b="21733"/>
          <a:stretch/>
        </p:blipFill>
        <p:spPr>
          <a:xfrm>
            <a:off x="3177571" y="2323956"/>
            <a:ext cx="682487" cy="293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5A935-03D9-CB4E-8F1F-2CEC7C23B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423" y="2529718"/>
            <a:ext cx="5143693" cy="1197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C10B0-F9AC-1041-9D18-E4F240BEB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861" y="4310685"/>
            <a:ext cx="7928113" cy="913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BD38BB-C9AD-EC4B-BE33-3D5621A56E51}"/>
                  </a:ext>
                </a:extLst>
              </p:cNvPr>
              <p:cNvSpPr txBox="1"/>
              <p:nvPr/>
            </p:nvSpPr>
            <p:spPr>
              <a:xfrm>
                <a:off x="9506199" y="2257788"/>
                <a:ext cx="322524" cy="359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BD38BB-C9AD-EC4B-BE33-3D5621A56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199" y="2257788"/>
                <a:ext cx="322524" cy="359907"/>
              </a:xfrm>
              <a:prstGeom prst="rect">
                <a:avLst/>
              </a:prstGeom>
              <a:blipFill>
                <a:blip r:embed="rId7"/>
                <a:stretch>
                  <a:fillRect l="-15385" r="-1538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509A87C-E4C2-0B4F-B299-E7BC5A5D9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5" t="45879" r="74141" b="21733"/>
          <a:stretch/>
        </p:blipFill>
        <p:spPr>
          <a:xfrm>
            <a:off x="10568074" y="2892181"/>
            <a:ext cx="463719" cy="199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066EE6-E04B-AD44-B2E5-37D2B6CB35A2}"/>
                  </a:ext>
                </a:extLst>
              </p:cNvPr>
              <p:cNvSpPr txBox="1"/>
              <p:nvPr/>
            </p:nvSpPr>
            <p:spPr>
              <a:xfrm>
                <a:off x="9776586" y="3330159"/>
                <a:ext cx="322524" cy="359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066EE6-E04B-AD44-B2E5-37D2B6CB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586" y="3330159"/>
                <a:ext cx="322524" cy="359907"/>
              </a:xfrm>
              <a:prstGeom prst="rect">
                <a:avLst/>
              </a:prstGeom>
              <a:blipFill>
                <a:blip r:embed="rId8"/>
                <a:stretch>
                  <a:fillRect l="-14815" r="-1111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76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4A4A-B0B8-994F-8640-91415B45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InfoGraph</a:t>
            </a:r>
            <a:r>
              <a:rPr lang="zh-CN" altLang="en-US" dirty="0"/>
              <a:t>*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Semi-supervised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66E7-942C-8B48-B2BA-C32710BD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encoders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  <a:p>
            <a:r>
              <a:rPr lang="en-US" altLang="zh-CN" dirty="0"/>
              <a:t>Maximize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mutual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encoders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layers)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22FB9-305C-8844-91A3-23F25E47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57" y="3290471"/>
            <a:ext cx="7265465" cy="2411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1953F6-94CF-EE41-BB7C-8FE29AFE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5" y="3846062"/>
            <a:ext cx="5001551" cy="13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0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B2456B-732F-F048-ABB7-D5A51BE12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15" y="1814976"/>
            <a:ext cx="7080525" cy="3008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2A208-AC33-BC43-9AF4-850C84735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925A6-F4CB-1E40-BC49-3398A7A6E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40" y="5071964"/>
            <a:ext cx="6961257" cy="1196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C83A5-B7E4-F246-8C0A-FF76DE9E704B}"/>
              </a:ext>
            </a:extLst>
          </p:cNvPr>
          <p:cNvSpPr txBox="1"/>
          <p:nvPr/>
        </p:nvSpPr>
        <p:spPr>
          <a:xfrm>
            <a:off x="7938053" y="2705292"/>
            <a:ext cx="371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29991-EFE4-A143-89FC-626C847231A5}"/>
              </a:ext>
            </a:extLst>
          </p:cNvPr>
          <p:cNvSpPr txBox="1"/>
          <p:nvPr/>
        </p:nvSpPr>
        <p:spPr>
          <a:xfrm>
            <a:off x="8015969" y="5322265"/>
            <a:ext cx="371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semi-supervised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QM9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D0FC8-71A2-D643-A3BC-E7076C3506B3}"/>
              </a:ext>
            </a:extLst>
          </p:cNvPr>
          <p:cNvSpPr/>
          <p:nvPr/>
        </p:nvSpPr>
        <p:spPr>
          <a:xfrm>
            <a:off x="767340" y="5291600"/>
            <a:ext cx="914400" cy="258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17F69-4F17-7E4A-9CA4-14FFE423EE9C}"/>
              </a:ext>
            </a:extLst>
          </p:cNvPr>
          <p:cNvSpPr/>
          <p:nvPr/>
        </p:nvSpPr>
        <p:spPr>
          <a:xfrm>
            <a:off x="4247968" y="5550021"/>
            <a:ext cx="914400" cy="208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1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9572-4E32-7C44-AD4B-5F2BF748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64" y="172203"/>
            <a:ext cx="5456643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Research</a:t>
            </a:r>
            <a:r>
              <a:rPr lang="zh-CN" altLang="en-US" sz="3600" dirty="0"/>
              <a:t> </a:t>
            </a:r>
            <a:r>
              <a:rPr lang="en-US" altLang="zh-CN" sz="3600" dirty="0"/>
              <a:t>Problems</a:t>
            </a:r>
            <a:r>
              <a:rPr lang="zh-CN" altLang="en-US" sz="3600" dirty="0"/>
              <a:t> </a:t>
            </a:r>
            <a:r>
              <a:rPr lang="en-US" altLang="zh-CN" sz="3600" dirty="0"/>
              <a:t>(1):</a:t>
            </a:r>
            <a:r>
              <a:rPr lang="zh-CN" altLang="en-US" sz="3600" dirty="0"/>
              <a:t> </a:t>
            </a:r>
            <a:br>
              <a:rPr lang="en-CA" altLang="zh-CN" sz="3600" dirty="0"/>
            </a:br>
            <a:r>
              <a:rPr lang="en-US" altLang="zh-CN" sz="3600" dirty="0">
                <a:solidFill>
                  <a:srgbClr val="0000FF"/>
                </a:solidFill>
              </a:rPr>
              <a:t>De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Novo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Drug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Discovery</a:t>
            </a:r>
            <a:endParaRPr lang="en-US" sz="3600" dirty="0">
              <a:solidFill>
                <a:srgbClr val="0000FF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FFE311-37CF-FA46-99C0-46CF8C645350}"/>
              </a:ext>
            </a:extLst>
          </p:cNvPr>
          <p:cNvGrpSpPr/>
          <p:nvPr/>
        </p:nvGrpSpPr>
        <p:grpSpPr>
          <a:xfrm>
            <a:off x="455965" y="3114822"/>
            <a:ext cx="8531481" cy="1280363"/>
            <a:chOff x="455965" y="3114822"/>
            <a:chExt cx="8531481" cy="12803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65289-B194-4548-BB8E-CF8AA8123D05}"/>
                </a:ext>
              </a:extLst>
            </p:cNvPr>
            <p:cNvSpPr txBox="1"/>
            <p:nvPr/>
          </p:nvSpPr>
          <p:spPr>
            <a:xfrm>
              <a:off x="455965" y="3597207"/>
              <a:ext cx="2990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Molecule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Property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Prediction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26F948-8B93-644C-A0D1-831E7364FD70}"/>
                </a:ext>
              </a:extLst>
            </p:cNvPr>
            <p:cNvGrpSpPr/>
            <p:nvPr/>
          </p:nvGrpSpPr>
          <p:grpSpPr>
            <a:xfrm>
              <a:off x="4082569" y="3114822"/>
              <a:ext cx="4904877" cy="1280363"/>
              <a:chOff x="5162333" y="3449566"/>
              <a:chExt cx="4904877" cy="1280363"/>
            </a:xfrm>
          </p:grpSpPr>
          <p:pic>
            <p:nvPicPr>
              <p:cNvPr id="17" name="图片 4">
                <a:extLst>
                  <a:ext uri="{FF2B5EF4-FFF2-40B4-BE49-F238E27FC236}">
                    <a16:creationId xmlns:a16="http://schemas.microsoft.com/office/drawing/2014/main" id="{933D8976-4DF1-D440-B658-74FDAD58B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2333" y="3449566"/>
                <a:ext cx="2000568" cy="1280363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FA664CE-05AC-AA4F-8BC8-E62E6DCF10F4}"/>
                  </a:ext>
                </a:extLst>
              </p:cNvPr>
              <p:cNvCxnSpPr/>
              <p:nvPr/>
            </p:nvCxnSpPr>
            <p:spPr>
              <a:xfrm>
                <a:off x="7473883" y="4053438"/>
                <a:ext cx="12086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DBCB45-B04E-E04B-AAA7-D4EF7B92D0C1}"/>
                  </a:ext>
                </a:extLst>
              </p:cNvPr>
              <p:cNvSpPr txBox="1"/>
              <p:nvPr/>
            </p:nvSpPr>
            <p:spPr>
              <a:xfrm>
                <a:off x="9067128" y="3868772"/>
                <a:ext cx="10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Property</a:t>
                </a:r>
                <a:endParaRPr lang="en-US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1C2ACA-B515-E349-B3B3-2449B68D5A06}"/>
              </a:ext>
            </a:extLst>
          </p:cNvPr>
          <p:cNvGrpSpPr/>
          <p:nvPr/>
        </p:nvGrpSpPr>
        <p:grpSpPr>
          <a:xfrm>
            <a:off x="419963" y="4335551"/>
            <a:ext cx="9253613" cy="1280363"/>
            <a:chOff x="406711" y="4395185"/>
            <a:chExt cx="9253613" cy="12803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A2AD9F-AA3E-F346-809C-926241A145B5}"/>
                </a:ext>
              </a:extLst>
            </p:cNvPr>
            <p:cNvSpPr txBox="1"/>
            <p:nvPr/>
          </p:nvSpPr>
          <p:spPr>
            <a:xfrm>
              <a:off x="406711" y="4729929"/>
              <a:ext cx="3052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De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Novo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Molecule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Design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and</a:t>
              </a:r>
            </a:p>
            <a:p>
              <a:pPr algn="ctr"/>
              <a:r>
                <a:rPr lang="en-US" altLang="zh-CN" b="1" dirty="0">
                  <a:solidFill>
                    <a:srgbClr val="0000FF"/>
                  </a:solidFill>
                </a:rPr>
                <a:t>Optimization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6B802DD-E8B9-6440-BBB4-0CE9E763A3D2}"/>
                </a:ext>
              </a:extLst>
            </p:cNvPr>
            <p:cNvGrpSpPr/>
            <p:nvPr/>
          </p:nvGrpSpPr>
          <p:grpSpPr>
            <a:xfrm>
              <a:off x="4336603" y="4395185"/>
              <a:ext cx="5323721" cy="1280363"/>
              <a:chOff x="5459325" y="3523225"/>
              <a:chExt cx="5323721" cy="1280363"/>
            </a:xfrm>
          </p:grpSpPr>
          <p:pic>
            <p:nvPicPr>
              <p:cNvPr id="27" name="图片 4">
                <a:extLst>
                  <a:ext uri="{FF2B5EF4-FFF2-40B4-BE49-F238E27FC236}">
                    <a16:creationId xmlns:a16="http://schemas.microsoft.com/office/drawing/2014/main" id="{E311ABEE-6CEC-AB47-A4D3-A6CB5D457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2478" y="3523225"/>
                <a:ext cx="2000568" cy="1280363"/>
              </a:xfrm>
              <a:prstGeom prst="rect">
                <a:avLst/>
              </a:prstGeom>
            </p:spPr>
          </p:pic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92DFD51-8D77-FA45-BA56-2C5620B55A34}"/>
                  </a:ext>
                </a:extLst>
              </p:cNvPr>
              <p:cNvCxnSpPr/>
              <p:nvPr/>
            </p:nvCxnSpPr>
            <p:spPr>
              <a:xfrm>
                <a:off x="7473883" y="4053438"/>
                <a:ext cx="12086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4915E4-34E1-FA49-8F3E-42FE541F040D}"/>
                  </a:ext>
                </a:extLst>
              </p:cNvPr>
              <p:cNvSpPr txBox="1"/>
              <p:nvPr/>
            </p:nvSpPr>
            <p:spPr>
              <a:xfrm>
                <a:off x="5459325" y="3886771"/>
                <a:ext cx="10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Property</a:t>
                </a:r>
                <a:endParaRPr lang="en-US" dirty="0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F03728-C0A2-D746-82F0-532A5D7D54F0}"/>
              </a:ext>
            </a:extLst>
          </p:cNvPr>
          <p:cNvGrpSpPr/>
          <p:nvPr/>
        </p:nvGrpSpPr>
        <p:grpSpPr>
          <a:xfrm>
            <a:off x="401707" y="5491609"/>
            <a:ext cx="11251458" cy="1280363"/>
            <a:chOff x="401707" y="5491609"/>
            <a:chExt cx="11251458" cy="12803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1D6A57-F795-194E-8435-F4C2A471E8A0}"/>
                </a:ext>
              </a:extLst>
            </p:cNvPr>
            <p:cNvSpPr txBox="1"/>
            <p:nvPr/>
          </p:nvSpPr>
          <p:spPr>
            <a:xfrm>
              <a:off x="401707" y="565368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Retrosynthesis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Prediction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pic>
          <p:nvPicPr>
            <p:cNvPr id="40" name="图片 4">
              <a:extLst>
                <a:ext uri="{FF2B5EF4-FFF2-40B4-BE49-F238E27FC236}">
                  <a16:creationId xmlns:a16="http://schemas.microsoft.com/office/drawing/2014/main" id="{3B145EAA-D40F-8344-9B8A-90FCBA33A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74" y="5491609"/>
              <a:ext cx="2000568" cy="1280363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4681A6-D46E-A341-8ADF-5A58A6561E08}"/>
                </a:ext>
              </a:extLst>
            </p:cNvPr>
            <p:cNvCxnSpPr/>
            <p:nvPr/>
          </p:nvCxnSpPr>
          <p:spPr>
            <a:xfrm>
              <a:off x="6366487" y="6099959"/>
              <a:ext cx="120869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6">
              <a:extLst>
                <a:ext uri="{FF2B5EF4-FFF2-40B4-BE49-F238E27FC236}">
                  <a16:creationId xmlns:a16="http://schemas.microsoft.com/office/drawing/2014/main" id="{1747E1B1-F590-394F-9415-58C0D60DF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5177" y="5749454"/>
              <a:ext cx="2141839" cy="797423"/>
            </a:xfrm>
            <a:prstGeom prst="rect">
              <a:avLst/>
            </a:prstGeom>
          </p:spPr>
        </p:pic>
        <p:pic>
          <p:nvPicPr>
            <p:cNvPr id="43" name="图片 8">
              <a:extLst>
                <a:ext uri="{FF2B5EF4-FFF2-40B4-BE49-F238E27FC236}">
                  <a16:creationId xmlns:a16="http://schemas.microsoft.com/office/drawing/2014/main" id="{94BA2D3B-5F50-0A45-B696-F81A594D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3180" y="5675548"/>
              <a:ext cx="1609985" cy="79742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D6E756-FE62-264B-B76A-3BF8748C3893}"/>
                </a:ext>
              </a:extLst>
            </p:cNvPr>
            <p:cNvSpPr txBox="1"/>
            <p:nvPr/>
          </p:nvSpPr>
          <p:spPr>
            <a:xfrm>
              <a:off x="9669651" y="5838349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en-US" sz="2800" b="1" dirty="0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87A8013A-9C2C-594D-9959-E05D39243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8105" y="31628"/>
            <a:ext cx="5915982" cy="313885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ED889E1-9232-2343-87BA-919B43767832}"/>
              </a:ext>
            </a:extLst>
          </p:cNvPr>
          <p:cNvSpPr/>
          <p:nvPr/>
        </p:nvSpPr>
        <p:spPr>
          <a:xfrm>
            <a:off x="460604" y="4320116"/>
            <a:ext cx="11270792" cy="11070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6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CA40-2671-AA47-BC62-45EA238B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GraphAF</a:t>
            </a:r>
            <a:r>
              <a:rPr lang="en-US" dirty="0"/>
              <a:t>: an Autoregressive Flow for Molecular Graph Generation </a:t>
            </a:r>
            <a:br>
              <a:rPr lang="en-CA" altLang="zh-CN" dirty="0"/>
            </a:br>
            <a:r>
              <a:rPr lang="en-US" altLang="zh-CN" dirty="0"/>
              <a:t>(Shi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r>
              <a:rPr lang="zh-CN" altLang="en-US" dirty="0"/>
              <a:t> </a:t>
            </a:r>
            <a:r>
              <a:rPr lang="en-US" altLang="zh-CN" dirty="0"/>
              <a:t>ICLR’20)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0B5D-1C23-AB4F-B148-775CD401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Formulate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</a:p>
          <a:p>
            <a:pPr lvl="1"/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step,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atom</a:t>
            </a:r>
          </a:p>
          <a:p>
            <a:pPr lvl="1"/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bonds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atoms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atoms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95707-D448-354E-9257-CFB52BAB1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4"/>
          <a:stretch/>
        </p:blipFill>
        <p:spPr>
          <a:xfrm>
            <a:off x="2782537" y="2788472"/>
            <a:ext cx="5235028" cy="359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63DBD3-68F5-5742-AB48-1FC9D097AF11}"/>
              </a:ext>
            </a:extLst>
          </p:cNvPr>
          <p:cNvSpPr txBox="1"/>
          <p:nvPr/>
        </p:nvSpPr>
        <p:spPr>
          <a:xfrm>
            <a:off x="2375454" y="6311900"/>
            <a:ext cx="624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Chence</a:t>
            </a:r>
            <a:r>
              <a:rPr lang="en-US" sz="1200" dirty="0"/>
              <a:t> Shi, </a:t>
            </a:r>
            <a:r>
              <a:rPr lang="en-US" sz="1200" dirty="0" err="1"/>
              <a:t>Minkai</a:t>
            </a:r>
            <a:r>
              <a:rPr lang="en-US" sz="1200" dirty="0"/>
              <a:t> Xu, </a:t>
            </a:r>
            <a:r>
              <a:rPr lang="en-US" sz="1200" dirty="0" err="1"/>
              <a:t>Zhaocheng</a:t>
            </a:r>
            <a:r>
              <a:rPr lang="en-US" sz="1200" dirty="0"/>
              <a:t> Zhu, </a:t>
            </a:r>
            <a:r>
              <a:rPr lang="en-US" sz="1200" dirty="0" err="1"/>
              <a:t>Weinan</a:t>
            </a:r>
            <a:r>
              <a:rPr lang="en-US" sz="1200" dirty="0"/>
              <a:t> Zhang, Ming Zhang, and Jian Tang. </a:t>
            </a:r>
          </a:p>
          <a:p>
            <a:r>
              <a:rPr lang="en-US" sz="1200" b="1" dirty="0"/>
              <a:t>”</a:t>
            </a:r>
            <a:r>
              <a:rPr lang="en-US" sz="1200" b="1" dirty="0" err="1"/>
              <a:t>GraphAF</a:t>
            </a:r>
            <a:r>
              <a:rPr lang="en-US" sz="1200" b="1" dirty="0"/>
              <a:t>: a Flow-based Autoregressive Model for Molecular Graph Generation.” </a:t>
            </a:r>
            <a:r>
              <a:rPr lang="en-US" altLang="zh-CN" sz="1200" dirty="0"/>
              <a:t>ICLR’20.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5546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9EA-A2DE-F94C-AA3D-385D6D26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 (</a:t>
            </a:r>
            <a:r>
              <a:rPr lang="en-US" dirty="0" err="1"/>
              <a:t>Dinh</a:t>
            </a:r>
            <a:r>
              <a:rPr lang="en-US" dirty="0"/>
              <a:t> et al. 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9E89-4E8E-8C4E-B5FC-04B61393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339"/>
            <a:ext cx="10515600" cy="4351338"/>
          </a:xfrm>
        </p:spPr>
        <p:txBody>
          <a:bodyPr/>
          <a:lstStyle/>
          <a:p>
            <a:r>
              <a:rPr lang="en-US" dirty="0"/>
              <a:t>Defines an invertible mapping from a base distribution (e.g. Gaussian Distribution) to observation space</a:t>
            </a:r>
          </a:p>
        </p:txBody>
      </p:sp>
      <p:pic>
        <p:nvPicPr>
          <p:cNvPr id="4" name="Google Shape;454;p44">
            <a:extLst>
              <a:ext uri="{FF2B5EF4-FFF2-40B4-BE49-F238E27FC236}">
                <a16:creationId xmlns:a16="http://schemas.microsoft.com/office/drawing/2014/main" id="{ACC7F552-9E08-1248-A4B4-4DAC5AC037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421" t="16092"/>
          <a:stretch/>
        </p:blipFill>
        <p:spPr>
          <a:xfrm>
            <a:off x="2981739" y="3058801"/>
            <a:ext cx="5399337" cy="331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60;p44">
            <a:extLst>
              <a:ext uri="{FF2B5EF4-FFF2-40B4-BE49-F238E27FC236}">
                <a16:creationId xmlns:a16="http://schemas.microsoft.com/office/drawing/2014/main" id="{3F47E754-C87F-C046-A3EE-5D1DC008F38A}"/>
              </a:ext>
            </a:extLst>
          </p:cNvPr>
          <p:cNvSpPr txBox="1"/>
          <p:nvPr/>
        </p:nvSpPr>
        <p:spPr>
          <a:xfrm>
            <a:off x="3233529" y="6259800"/>
            <a:ext cx="4207565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Density estimation using Real NVP</a:t>
            </a:r>
            <a:r>
              <a:rPr lang="en-US" dirty="0"/>
              <a:t> (2016)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4C882-B33C-AD46-8CE5-43DBEF30B6D1}"/>
              </a:ext>
            </a:extLst>
          </p:cNvPr>
          <p:cNvSpPr txBox="1"/>
          <p:nvPr/>
        </p:nvSpPr>
        <p:spPr>
          <a:xfrm>
            <a:off x="5875288" y="2637681"/>
            <a:ext cx="13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Latent 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947ED-9D1B-FD4A-99E8-D6D98B6E10DF}"/>
              </a:ext>
            </a:extLst>
          </p:cNvPr>
          <p:cNvSpPr txBox="1"/>
          <p:nvPr/>
        </p:nvSpPr>
        <p:spPr>
          <a:xfrm>
            <a:off x="3392556" y="2638034"/>
            <a:ext cx="12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space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70F50A-F387-5843-87F1-25CB45A4AAB4}"/>
              </a:ext>
            </a:extLst>
          </p:cNvPr>
          <p:cNvGrpSpPr/>
          <p:nvPr/>
        </p:nvGrpSpPr>
        <p:grpSpPr>
          <a:xfrm>
            <a:off x="1151635" y="3312760"/>
            <a:ext cx="1363771" cy="926496"/>
            <a:chOff x="8528898" y="4929809"/>
            <a:chExt cx="1363771" cy="9264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B1B4C4-21B7-774D-B89C-C2B4AFC392C7}"/>
                    </a:ext>
                  </a:extLst>
                </p:cNvPr>
                <p:cNvSpPr txBox="1"/>
                <p:nvPr/>
              </p:nvSpPr>
              <p:spPr>
                <a:xfrm>
                  <a:off x="8528898" y="5209974"/>
                  <a:ext cx="136377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r>
                    <a:rPr lang="en-CA" dirty="0"/>
                    <a:t>   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B1B4C4-21B7-774D-B89C-C2B4AFC39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8898" y="5209974"/>
                  <a:ext cx="1363771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E8DD98-0972-6346-8E84-C3A911E7599C}"/>
                </a:ext>
              </a:extLst>
            </p:cNvPr>
            <p:cNvSpPr txBox="1"/>
            <p:nvPr/>
          </p:nvSpPr>
          <p:spPr>
            <a:xfrm>
              <a:off x="8674162" y="4929809"/>
              <a:ext cx="108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Inference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9DA3A-38E9-3641-848F-FAEF2A6D1984}"/>
              </a:ext>
            </a:extLst>
          </p:cNvPr>
          <p:cNvGrpSpPr/>
          <p:nvPr/>
        </p:nvGrpSpPr>
        <p:grpSpPr>
          <a:xfrm>
            <a:off x="1296899" y="4929809"/>
            <a:ext cx="1420675" cy="932528"/>
            <a:chOff x="10013981" y="4923777"/>
            <a:chExt cx="1420675" cy="932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F052444-B0FA-EB4C-B5BD-E5056DC784EF}"/>
                    </a:ext>
                  </a:extLst>
                </p:cNvPr>
                <p:cNvSpPr txBox="1"/>
                <p:nvPr/>
              </p:nvSpPr>
              <p:spPr>
                <a:xfrm>
                  <a:off x="10211180" y="5209974"/>
                  <a:ext cx="122347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US" dirty="0"/>
                    <a:t>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F052444-B0FA-EB4C-B5BD-E5056DC78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180" y="5209974"/>
                  <a:ext cx="1223476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2041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791F42-A44A-5F4C-8C0E-450EBA9A46B1}"/>
                </a:ext>
              </a:extLst>
            </p:cNvPr>
            <p:cNvSpPr/>
            <p:nvPr/>
          </p:nvSpPr>
          <p:spPr>
            <a:xfrm>
              <a:off x="10013981" y="4923777"/>
              <a:ext cx="1257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Generation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45AB6AA-15F5-1F4E-9CEA-A6EC3EA3E221}"/>
              </a:ext>
            </a:extLst>
          </p:cNvPr>
          <p:cNvSpPr txBox="1"/>
          <p:nvPr/>
        </p:nvSpPr>
        <p:spPr>
          <a:xfrm>
            <a:off x="8726097" y="3546758"/>
            <a:ext cx="2064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Change-of-Variables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BDEABE-48C7-1B4D-B6B3-82A09802C965}"/>
                  </a:ext>
                </a:extLst>
              </p:cNvPr>
              <p:cNvSpPr txBox="1"/>
              <p:nvPr/>
            </p:nvSpPr>
            <p:spPr>
              <a:xfrm>
                <a:off x="6096000" y="2075347"/>
                <a:ext cx="1178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BDEABE-48C7-1B4D-B6B3-82A09802C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5347"/>
                <a:ext cx="1178977" cy="276999"/>
              </a:xfrm>
              <a:prstGeom prst="rect">
                <a:avLst/>
              </a:prstGeom>
              <a:blipFill>
                <a:blip r:embed="rId6"/>
                <a:stretch>
                  <a:fillRect l="-7527" t="-8696" r="-752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8C12FA9-4A1A-2346-BE17-E8E4238B151B}"/>
                  </a:ext>
                </a:extLst>
              </p:cNvPr>
              <p:cNvSpPr/>
              <p:nvPr/>
            </p:nvSpPr>
            <p:spPr>
              <a:xfrm>
                <a:off x="4483557" y="2649724"/>
                <a:ext cx="435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8C12FA9-4A1A-2346-BE17-E8E4238B1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557" y="2649724"/>
                <a:ext cx="4357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943DB55-1BE8-BE47-8DD7-EE4371457FD4}"/>
                  </a:ext>
                </a:extLst>
              </p:cNvPr>
              <p:cNvSpPr/>
              <p:nvPr/>
            </p:nvSpPr>
            <p:spPr>
              <a:xfrm>
                <a:off x="7197910" y="2649724"/>
                <a:ext cx="4053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943DB55-1BE8-BE47-8DD7-EE4371457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910" y="2649724"/>
                <a:ext cx="4053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C94C325-6549-D44B-9A21-1E8FFCD3E0C8}"/>
                  </a:ext>
                </a:extLst>
              </p:cNvPr>
              <p:cNvSpPr/>
              <p:nvPr/>
            </p:nvSpPr>
            <p:spPr>
              <a:xfrm>
                <a:off x="8009074" y="4239256"/>
                <a:ext cx="3947026" cy="727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𝒵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C94C325-6549-D44B-9A21-1E8FFCD3E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074" y="4239256"/>
                <a:ext cx="3947026" cy="7275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6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04E4-6BCA-624C-AC5A-DA32EE03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GraphAF</a:t>
            </a:r>
            <a:r>
              <a:rPr lang="en-US" dirty="0"/>
              <a:t>: an Autoregressive Flow for Molecular Graph Generation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1D918-9D3B-BF4A-BE1A-4A78F1B85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Traverse a graph through BFS-order</a:t>
            </a:r>
          </a:p>
          <a:p>
            <a:pPr lvl="1"/>
            <a:r>
              <a:rPr lang="en-US" dirty="0"/>
              <a:t>Transform each graph into a sequence of nodes and edges</a:t>
            </a:r>
          </a:p>
          <a:p>
            <a:r>
              <a:rPr lang="en-US" dirty="0"/>
              <a:t> Defines an invertible mapping from a base distribution (Gaussian distribution) to the observations ( graph nodes and edge sequences)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D8A9A-62AE-B447-B716-5A3A21A5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76"/>
          <a:stretch/>
        </p:blipFill>
        <p:spPr>
          <a:xfrm>
            <a:off x="7368209" y="3431892"/>
            <a:ext cx="1948490" cy="3591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38F1E-685C-5440-8903-6DE37B197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24"/>
          <a:stretch/>
        </p:blipFill>
        <p:spPr>
          <a:xfrm>
            <a:off x="1304919" y="3359005"/>
            <a:ext cx="5235028" cy="359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1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D970-CAB1-8E45-AE3E-B7E6FBA5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GraphAF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D2922-83F6-484C-BD3B-0E5F08DE99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Strong capacity for data density modeling</a:t>
                </a:r>
              </a:p>
              <a:p>
                <a:pPr lvl="1"/>
                <a:r>
                  <a:rPr lang="en-US" dirty="0"/>
                  <a:t>Thanks to normalizing flow-based framework</a:t>
                </a:r>
              </a:p>
              <a:p>
                <a:r>
                  <a:rPr lang="en-US" dirty="0"/>
                  <a:t>Training (from z to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): parallel</a:t>
                </a:r>
              </a:p>
              <a:p>
                <a:pPr lvl="1"/>
                <a:r>
                  <a:rPr lang="en-US" dirty="0"/>
                  <a:t>Efficient training process</a:t>
                </a:r>
              </a:p>
              <a:p>
                <a:r>
                  <a:rPr lang="en-US" dirty="0"/>
                  <a:t>Sampling (from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 z): sequential</a:t>
                </a:r>
              </a:p>
              <a:p>
                <a:pPr lvl="1"/>
                <a:r>
                  <a:rPr lang="en-US" dirty="0"/>
                  <a:t>Effectively capture the graph structure</a:t>
                </a:r>
              </a:p>
              <a:p>
                <a:pPr lvl="1"/>
                <a:r>
                  <a:rPr lang="en-US" dirty="0"/>
                  <a:t>Feasible to incorporate chemical rules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D2922-83F6-484C-BD3B-0E5F08DE9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C735AB2-A784-5344-8511-B47C704B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76"/>
          <a:stretch/>
        </p:blipFill>
        <p:spPr>
          <a:xfrm>
            <a:off x="8130209" y="1925017"/>
            <a:ext cx="1948490" cy="359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4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D725-7CB2-F248-B8CC-7D72D098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Molecule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21609-994E-F848-978D-151C244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Data: ZINC250K</a:t>
            </a:r>
          </a:p>
          <a:p>
            <a:pPr lvl="1"/>
            <a:r>
              <a:rPr lang="en-US" dirty="0"/>
              <a:t>250K drug-like molecules with a maximum atom number of 38</a:t>
            </a:r>
          </a:p>
          <a:p>
            <a:pPr lvl="1"/>
            <a:r>
              <a:rPr lang="en-US" dirty="0"/>
              <a:t>9 atom types and 3 edge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81281-D72C-DD45-B289-B3C6F951977E}"/>
              </a:ext>
            </a:extLst>
          </p:cNvPr>
          <p:cNvSpPr/>
          <p:nvPr/>
        </p:nvSpPr>
        <p:spPr>
          <a:xfrm>
            <a:off x="3624468" y="4313583"/>
            <a:ext cx="6858002" cy="4041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BD05A-2904-5C43-8464-E3AB20A4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5" y="3323042"/>
            <a:ext cx="9027853" cy="22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1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CC00-8B30-5A4B-AEC3-67503DD9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Discovery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Long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Expensive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18120-52E5-6842-8267-AFE93DFB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65" y="2236853"/>
            <a:ext cx="7748127" cy="4110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80AEC-52AF-0942-B306-1A10A10E136C}"/>
              </a:ext>
            </a:extLst>
          </p:cNvPr>
          <p:cNvSpPr txBox="1"/>
          <p:nvPr/>
        </p:nvSpPr>
        <p:spPr>
          <a:xfrm>
            <a:off x="9283149" y="3949062"/>
            <a:ext cx="1930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Figure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 err="1"/>
              <a:t>Gaudelet</a:t>
            </a:r>
            <a:r>
              <a:rPr lang="zh-CN" altLang="en-US" sz="1200" dirty="0"/>
              <a:t> </a:t>
            </a:r>
            <a:r>
              <a:rPr lang="en-US" altLang="zh-CN" sz="1200" dirty="0"/>
              <a:t>et</a:t>
            </a:r>
            <a:r>
              <a:rPr lang="zh-CN" altLang="en-US" sz="1200" dirty="0"/>
              <a:t> </a:t>
            </a:r>
            <a:r>
              <a:rPr lang="en-US" altLang="zh-CN" sz="1200" dirty="0"/>
              <a:t>al.</a:t>
            </a:r>
            <a:r>
              <a:rPr lang="zh-CN" altLang="en-US" sz="1200" dirty="0"/>
              <a:t>  </a:t>
            </a:r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7FA1A7-5563-3848-9AF1-7E9BFA7C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$2.5B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drug.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20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4DE6-96E1-5648-89CE-DB072B5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3768A-DA32-2049-99AD-78D8E6B32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5AD5A-9141-5645-91DB-C9E78AB8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300" y="523999"/>
            <a:ext cx="7191311" cy="56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36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Goal-Directed Molecule Generation with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Fine tune the generation policy with reinforcement learning to optimize the properties of generated molecules</a:t>
                </a:r>
              </a:p>
              <a:p>
                <a:r>
                  <a:rPr lang="en-US" b="1" dirty="0"/>
                  <a:t>State</a:t>
                </a:r>
                <a:r>
                  <a:rPr lang="en-US" dirty="0"/>
                  <a:t>: current subgraph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Action</a:t>
                </a:r>
                <a:r>
                  <a:rPr lang="en-US" dirty="0"/>
                  <a:t>: generating a new atom (i.e.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or a new edge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p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 1: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b="1" dirty="0"/>
                  <a:t>Reward Design</a:t>
                </a:r>
                <a:r>
                  <a:rPr lang="en-US" dirty="0"/>
                  <a:t>: the properties of molecules (final reward) and chemical validity (intermediate and final reward)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47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C9DC-DE3E-E149-8FBC-0368CE86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Molecule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B0E2F-893B-914A-A660-DD4E13017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Properties</a:t>
            </a:r>
          </a:p>
          <a:p>
            <a:pPr lvl="1"/>
            <a:r>
              <a:rPr lang="en-US" altLang="zh-CN" dirty="0"/>
              <a:t>Penalized</a:t>
            </a:r>
            <a:r>
              <a:rPr lang="zh-CN" altLang="en-US" dirty="0"/>
              <a:t> </a:t>
            </a:r>
            <a:r>
              <a:rPr lang="en-US" altLang="zh-CN" dirty="0" err="1"/>
              <a:t>logP</a:t>
            </a:r>
            <a:r>
              <a:rPr lang="zh-CN" altLang="en-US" dirty="0"/>
              <a:t> </a:t>
            </a:r>
            <a:endParaRPr lang="en-CA" altLang="zh-CN" dirty="0"/>
          </a:p>
          <a:p>
            <a:pPr lvl="1"/>
            <a:r>
              <a:rPr lang="en-US" altLang="zh-CN" dirty="0"/>
              <a:t>QED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druglikeness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15A1D-B9DB-5246-A1E8-49F3CF7A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743" y="3885234"/>
            <a:ext cx="6785947" cy="2564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AB88A5-9D66-0F4B-AA02-C95EF1E94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828" y="1690688"/>
            <a:ext cx="7742137" cy="196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7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C9DC-DE3E-E149-8FBC-0368CE86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Constrained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B0E2F-893B-914A-A660-DD4E13017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C8868-CDE5-5C43-AA0A-599457314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842" y="1640837"/>
            <a:ext cx="5397990" cy="453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67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9572-4E32-7C44-AD4B-5F2BF748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64" y="172203"/>
            <a:ext cx="5456643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Research</a:t>
            </a:r>
            <a:r>
              <a:rPr lang="zh-CN" altLang="en-US" sz="3600" dirty="0"/>
              <a:t> </a:t>
            </a:r>
            <a:r>
              <a:rPr lang="en-US" altLang="zh-CN" sz="3600" dirty="0"/>
              <a:t>Problems</a:t>
            </a:r>
            <a:r>
              <a:rPr lang="zh-CN" altLang="en-US" sz="3600" dirty="0"/>
              <a:t> </a:t>
            </a:r>
            <a:r>
              <a:rPr lang="en-US" altLang="zh-CN" sz="3600" dirty="0"/>
              <a:t>(1):</a:t>
            </a:r>
            <a:r>
              <a:rPr lang="zh-CN" altLang="en-US" sz="3600" dirty="0"/>
              <a:t> </a:t>
            </a:r>
            <a:br>
              <a:rPr lang="en-CA" altLang="zh-CN" sz="3600" dirty="0"/>
            </a:br>
            <a:r>
              <a:rPr lang="en-US" altLang="zh-CN" sz="3600" dirty="0">
                <a:solidFill>
                  <a:srgbClr val="0000FF"/>
                </a:solidFill>
              </a:rPr>
              <a:t>De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Novo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Drug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Discovery</a:t>
            </a:r>
            <a:endParaRPr lang="en-US" sz="3600" dirty="0">
              <a:solidFill>
                <a:srgbClr val="0000FF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FFE311-37CF-FA46-99C0-46CF8C645350}"/>
              </a:ext>
            </a:extLst>
          </p:cNvPr>
          <p:cNvGrpSpPr/>
          <p:nvPr/>
        </p:nvGrpSpPr>
        <p:grpSpPr>
          <a:xfrm>
            <a:off x="455965" y="3114822"/>
            <a:ext cx="8531481" cy="1280363"/>
            <a:chOff x="455965" y="3114822"/>
            <a:chExt cx="8531481" cy="12803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65289-B194-4548-BB8E-CF8AA8123D05}"/>
                </a:ext>
              </a:extLst>
            </p:cNvPr>
            <p:cNvSpPr txBox="1"/>
            <p:nvPr/>
          </p:nvSpPr>
          <p:spPr>
            <a:xfrm>
              <a:off x="455965" y="3597207"/>
              <a:ext cx="2990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Molecule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Property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Prediction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26F948-8B93-644C-A0D1-831E7364FD70}"/>
                </a:ext>
              </a:extLst>
            </p:cNvPr>
            <p:cNvGrpSpPr/>
            <p:nvPr/>
          </p:nvGrpSpPr>
          <p:grpSpPr>
            <a:xfrm>
              <a:off x="4082569" y="3114822"/>
              <a:ext cx="4904877" cy="1280363"/>
              <a:chOff x="5162333" y="3449566"/>
              <a:chExt cx="4904877" cy="1280363"/>
            </a:xfrm>
          </p:grpSpPr>
          <p:pic>
            <p:nvPicPr>
              <p:cNvPr id="17" name="图片 4">
                <a:extLst>
                  <a:ext uri="{FF2B5EF4-FFF2-40B4-BE49-F238E27FC236}">
                    <a16:creationId xmlns:a16="http://schemas.microsoft.com/office/drawing/2014/main" id="{933D8976-4DF1-D440-B658-74FDAD58B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2333" y="3449566"/>
                <a:ext cx="2000568" cy="1280363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FA664CE-05AC-AA4F-8BC8-E62E6DCF10F4}"/>
                  </a:ext>
                </a:extLst>
              </p:cNvPr>
              <p:cNvCxnSpPr/>
              <p:nvPr/>
            </p:nvCxnSpPr>
            <p:spPr>
              <a:xfrm>
                <a:off x="7473883" y="4053438"/>
                <a:ext cx="12086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DBCB45-B04E-E04B-AAA7-D4EF7B92D0C1}"/>
                  </a:ext>
                </a:extLst>
              </p:cNvPr>
              <p:cNvSpPr txBox="1"/>
              <p:nvPr/>
            </p:nvSpPr>
            <p:spPr>
              <a:xfrm>
                <a:off x="9067128" y="3868772"/>
                <a:ext cx="10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Property</a:t>
                </a:r>
                <a:endParaRPr lang="en-US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1C2ACA-B515-E349-B3B3-2449B68D5A06}"/>
              </a:ext>
            </a:extLst>
          </p:cNvPr>
          <p:cNvGrpSpPr/>
          <p:nvPr/>
        </p:nvGrpSpPr>
        <p:grpSpPr>
          <a:xfrm>
            <a:off x="419963" y="4335551"/>
            <a:ext cx="9253613" cy="1280363"/>
            <a:chOff x="406711" y="4395185"/>
            <a:chExt cx="9253613" cy="12803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A2AD9F-AA3E-F346-809C-926241A145B5}"/>
                </a:ext>
              </a:extLst>
            </p:cNvPr>
            <p:cNvSpPr txBox="1"/>
            <p:nvPr/>
          </p:nvSpPr>
          <p:spPr>
            <a:xfrm>
              <a:off x="406711" y="4729929"/>
              <a:ext cx="3052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De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Novo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Molecule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Design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and</a:t>
              </a:r>
            </a:p>
            <a:p>
              <a:pPr algn="ctr"/>
              <a:r>
                <a:rPr lang="en-US" altLang="zh-CN" b="1" dirty="0">
                  <a:solidFill>
                    <a:srgbClr val="0000FF"/>
                  </a:solidFill>
                </a:rPr>
                <a:t>Optimization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6B802DD-E8B9-6440-BBB4-0CE9E763A3D2}"/>
                </a:ext>
              </a:extLst>
            </p:cNvPr>
            <p:cNvGrpSpPr/>
            <p:nvPr/>
          </p:nvGrpSpPr>
          <p:grpSpPr>
            <a:xfrm>
              <a:off x="4336603" y="4395185"/>
              <a:ext cx="5323721" cy="1280363"/>
              <a:chOff x="5459325" y="3523225"/>
              <a:chExt cx="5323721" cy="1280363"/>
            </a:xfrm>
          </p:grpSpPr>
          <p:pic>
            <p:nvPicPr>
              <p:cNvPr id="27" name="图片 4">
                <a:extLst>
                  <a:ext uri="{FF2B5EF4-FFF2-40B4-BE49-F238E27FC236}">
                    <a16:creationId xmlns:a16="http://schemas.microsoft.com/office/drawing/2014/main" id="{E311ABEE-6CEC-AB47-A4D3-A6CB5D457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2478" y="3523225"/>
                <a:ext cx="2000568" cy="1280363"/>
              </a:xfrm>
              <a:prstGeom prst="rect">
                <a:avLst/>
              </a:prstGeom>
            </p:spPr>
          </p:pic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92DFD51-8D77-FA45-BA56-2C5620B55A34}"/>
                  </a:ext>
                </a:extLst>
              </p:cNvPr>
              <p:cNvCxnSpPr/>
              <p:nvPr/>
            </p:nvCxnSpPr>
            <p:spPr>
              <a:xfrm>
                <a:off x="7473883" y="4053438"/>
                <a:ext cx="12086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4915E4-34E1-FA49-8F3E-42FE541F040D}"/>
                  </a:ext>
                </a:extLst>
              </p:cNvPr>
              <p:cNvSpPr txBox="1"/>
              <p:nvPr/>
            </p:nvSpPr>
            <p:spPr>
              <a:xfrm>
                <a:off x="5459325" y="3886771"/>
                <a:ext cx="10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Property</a:t>
                </a:r>
                <a:endParaRPr lang="en-US" dirty="0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F03728-C0A2-D746-82F0-532A5D7D54F0}"/>
              </a:ext>
            </a:extLst>
          </p:cNvPr>
          <p:cNvGrpSpPr/>
          <p:nvPr/>
        </p:nvGrpSpPr>
        <p:grpSpPr>
          <a:xfrm>
            <a:off x="401707" y="5491609"/>
            <a:ext cx="11251458" cy="1280363"/>
            <a:chOff x="401707" y="5491609"/>
            <a:chExt cx="11251458" cy="12803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1D6A57-F795-194E-8435-F4C2A471E8A0}"/>
                </a:ext>
              </a:extLst>
            </p:cNvPr>
            <p:cNvSpPr txBox="1"/>
            <p:nvPr/>
          </p:nvSpPr>
          <p:spPr>
            <a:xfrm>
              <a:off x="401707" y="565368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Retrosynthesis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Prediction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pic>
          <p:nvPicPr>
            <p:cNvPr id="40" name="图片 4">
              <a:extLst>
                <a:ext uri="{FF2B5EF4-FFF2-40B4-BE49-F238E27FC236}">
                  <a16:creationId xmlns:a16="http://schemas.microsoft.com/office/drawing/2014/main" id="{3B145EAA-D40F-8344-9B8A-90FCBA33A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74" y="5491609"/>
              <a:ext cx="2000568" cy="1280363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4681A6-D46E-A341-8ADF-5A58A6561E08}"/>
                </a:ext>
              </a:extLst>
            </p:cNvPr>
            <p:cNvCxnSpPr/>
            <p:nvPr/>
          </p:nvCxnSpPr>
          <p:spPr>
            <a:xfrm>
              <a:off x="6366487" y="6099959"/>
              <a:ext cx="120869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6">
              <a:extLst>
                <a:ext uri="{FF2B5EF4-FFF2-40B4-BE49-F238E27FC236}">
                  <a16:creationId xmlns:a16="http://schemas.microsoft.com/office/drawing/2014/main" id="{1747E1B1-F590-394F-9415-58C0D60DF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5177" y="5749454"/>
              <a:ext cx="2141839" cy="797423"/>
            </a:xfrm>
            <a:prstGeom prst="rect">
              <a:avLst/>
            </a:prstGeom>
          </p:spPr>
        </p:pic>
        <p:pic>
          <p:nvPicPr>
            <p:cNvPr id="43" name="图片 8">
              <a:extLst>
                <a:ext uri="{FF2B5EF4-FFF2-40B4-BE49-F238E27FC236}">
                  <a16:creationId xmlns:a16="http://schemas.microsoft.com/office/drawing/2014/main" id="{94BA2D3B-5F50-0A45-B696-F81A594D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3180" y="5675548"/>
              <a:ext cx="1609985" cy="79742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D6E756-FE62-264B-B76A-3BF8748C3893}"/>
                </a:ext>
              </a:extLst>
            </p:cNvPr>
            <p:cNvSpPr txBox="1"/>
            <p:nvPr/>
          </p:nvSpPr>
          <p:spPr>
            <a:xfrm>
              <a:off x="9669651" y="5838349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en-US" sz="2800" b="1" dirty="0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87A8013A-9C2C-594D-9959-E05D39243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8105" y="31628"/>
            <a:ext cx="5915982" cy="313885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ED889E1-9232-2343-87BA-919B43767832}"/>
              </a:ext>
            </a:extLst>
          </p:cNvPr>
          <p:cNvSpPr/>
          <p:nvPr/>
        </p:nvSpPr>
        <p:spPr>
          <a:xfrm>
            <a:off x="419963" y="5417049"/>
            <a:ext cx="11270792" cy="11070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6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7CF08-EB31-0647-8AB7-74F05D16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Retrosynthesis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C05C-A837-F84B-AC32-ED5BE220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Once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molecular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designed,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synthesize</a:t>
            </a:r>
            <a:r>
              <a:rPr lang="zh-CN" altLang="en-US" dirty="0"/>
              <a:t> </a:t>
            </a:r>
            <a:r>
              <a:rPr lang="en-US" altLang="zh-CN" dirty="0"/>
              <a:t>it?</a:t>
            </a:r>
          </a:p>
          <a:p>
            <a:r>
              <a:rPr lang="en-US" altLang="zh-CN" dirty="0"/>
              <a:t>Retrosynthesis</a:t>
            </a:r>
            <a:r>
              <a:rPr lang="zh-CN" altLang="en-US" dirty="0"/>
              <a:t> </a:t>
            </a:r>
            <a:r>
              <a:rPr lang="en-US" altLang="zh-CN" dirty="0"/>
              <a:t>planning/prediction</a:t>
            </a:r>
          </a:p>
          <a:p>
            <a:pPr lvl="1"/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reactants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synthesize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molecule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2" name="图片 4">
            <a:extLst>
              <a:ext uri="{FF2B5EF4-FFF2-40B4-BE49-F238E27FC236}">
                <a16:creationId xmlns:a16="http://schemas.microsoft.com/office/drawing/2014/main" id="{D30E91C5-08DC-1E4A-80A2-49802F60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5" y="3711210"/>
            <a:ext cx="2911482" cy="186334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609F7DA-7691-B54B-9DE1-A4ED9C764334}"/>
              </a:ext>
            </a:extLst>
          </p:cNvPr>
          <p:cNvGrpSpPr/>
          <p:nvPr/>
        </p:nvGrpSpPr>
        <p:grpSpPr>
          <a:xfrm>
            <a:off x="3895142" y="3972337"/>
            <a:ext cx="2326278" cy="1628757"/>
            <a:chOff x="4056845" y="2799288"/>
            <a:chExt cx="2326278" cy="162875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EB569BE-19E4-4A47-885A-32417A09CB9B}"/>
                </a:ext>
              </a:extLst>
            </p:cNvPr>
            <p:cNvCxnSpPr>
              <a:cxnSpLocks/>
            </p:cNvCxnSpPr>
            <p:nvPr/>
          </p:nvCxnSpPr>
          <p:spPr>
            <a:xfrm>
              <a:off x="4237149" y="3429000"/>
              <a:ext cx="192285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A859A5-64F1-814F-8B17-C6E2D1AAE1BC}"/>
                </a:ext>
              </a:extLst>
            </p:cNvPr>
            <p:cNvSpPr txBox="1"/>
            <p:nvPr/>
          </p:nvSpPr>
          <p:spPr>
            <a:xfrm>
              <a:off x="4056845" y="2799288"/>
              <a:ext cx="2326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 Reactants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E3B484-DE73-C24D-B317-966AFBE42306}"/>
                </a:ext>
              </a:extLst>
            </p:cNvPr>
            <p:cNvSpPr txBox="1"/>
            <p:nvPr/>
          </p:nvSpPr>
          <p:spPr>
            <a:xfrm>
              <a:off x="4125280" y="3597048"/>
              <a:ext cx="20347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eaction Type </a:t>
              </a:r>
            </a:p>
            <a:p>
              <a:r>
                <a: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(optional)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5A7A46-00F3-6347-85D7-1B0D1B9925D5}"/>
              </a:ext>
            </a:extLst>
          </p:cNvPr>
          <p:cNvSpPr txBox="1"/>
          <p:nvPr/>
        </p:nvSpPr>
        <p:spPr>
          <a:xfrm>
            <a:off x="1022427" y="5837627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(Given)</a:t>
            </a:r>
          </a:p>
        </p:txBody>
      </p:sp>
      <p:pic>
        <p:nvPicPr>
          <p:cNvPr id="18" name="图片 6">
            <a:extLst>
              <a:ext uri="{FF2B5EF4-FFF2-40B4-BE49-F238E27FC236}">
                <a16:creationId xmlns:a16="http://schemas.microsoft.com/office/drawing/2014/main" id="{0442B308-4853-5744-B4E9-07B2B4317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049" y="3366737"/>
            <a:ext cx="2866621" cy="1067265"/>
          </a:xfrm>
          <a:prstGeom prst="rect">
            <a:avLst/>
          </a:prstGeom>
        </p:spPr>
      </p:pic>
      <p:pic>
        <p:nvPicPr>
          <p:cNvPr id="19" name="图片 8">
            <a:extLst>
              <a:ext uri="{FF2B5EF4-FFF2-40B4-BE49-F238E27FC236}">
                <a16:creationId xmlns:a16="http://schemas.microsoft.com/office/drawing/2014/main" id="{A9422F3A-E1E1-9943-9FBA-AE5297990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310" y="5200392"/>
            <a:ext cx="1995505" cy="9883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9D364B-5E82-3D49-AA6B-16EF41005ABE}"/>
              </a:ext>
            </a:extLst>
          </p:cNvPr>
          <p:cNvSpPr txBox="1"/>
          <p:nvPr/>
        </p:nvSpPr>
        <p:spPr>
          <a:xfrm>
            <a:off x="6938978" y="4537553"/>
            <a:ext cx="1766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Reactant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1BCF80-A85C-D84B-8B29-D96818560AA5}"/>
              </a:ext>
            </a:extLst>
          </p:cNvPr>
          <p:cNvSpPr txBox="1"/>
          <p:nvPr/>
        </p:nvSpPr>
        <p:spPr>
          <a:xfrm>
            <a:off x="6938978" y="6137736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Reactant B</a:t>
            </a:r>
          </a:p>
        </p:txBody>
      </p:sp>
      <p:sp>
        <p:nvSpPr>
          <p:cNvPr id="22" name="矩形 9">
            <a:extLst>
              <a:ext uri="{FF2B5EF4-FFF2-40B4-BE49-F238E27FC236}">
                <a16:creationId xmlns:a16="http://schemas.microsoft.com/office/drawing/2014/main" id="{9EE629ED-0A70-7549-B9E7-FF3667B621FF}"/>
              </a:ext>
            </a:extLst>
          </p:cNvPr>
          <p:cNvSpPr/>
          <p:nvPr/>
        </p:nvSpPr>
        <p:spPr>
          <a:xfrm>
            <a:off x="6679835" y="5119407"/>
            <a:ext cx="1035005" cy="1130971"/>
          </a:xfrm>
          <a:prstGeom prst="rect">
            <a:avLst/>
          </a:prstGeom>
          <a:solidFill>
            <a:schemeClr val="accent5">
              <a:lumMod val="60000"/>
              <a:lumOff val="40000"/>
              <a:alpha val="10000"/>
            </a:schemeClr>
          </a:solidFill>
          <a:ln w="190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9">
            <a:extLst>
              <a:ext uri="{FF2B5EF4-FFF2-40B4-BE49-F238E27FC236}">
                <a16:creationId xmlns:a16="http://schemas.microsoft.com/office/drawing/2014/main" id="{876ED845-DB11-D04C-8E57-3D5423273E38}"/>
              </a:ext>
            </a:extLst>
          </p:cNvPr>
          <p:cNvSpPr/>
          <p:nvPr/>
        </p:nvSpPr>
        <p:spPr>
          <a:xfrm>
            <a:off x="6732131" y="4153144"/>
            <a:ext cx="430871" cy="430921"/>
          </a:xfrm>
          <a:prstGeom prst="rect">
            <a:avLst/>
          </a:prstGeom>
          <a:solidFill>
            <a:schemeClr val="accent5">
              <a:lumMod val="60000"/>
              <a:lumOff val="40000"/>
              <a:alpha val="10000"/>
            </a:schemeClr>
          </a:solidFill>
          <a:ln w="190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AE6977-9B13-CE47-B318-260FAE5228FF}"/>
              </a:ext>
            </a:extLst>
          </p:cNvPr>
          <p:cNvCxnSpPr>
            <a:cxnSpLocks/>
          </p:cNvCxnSpPr>
          <p:nvPr/>
        </p:nvCxnSpPr>
        <p:spPr>
          <a:xfrm>
            <a:off x="9637878" y="3972337"/>
            <a:ext cx="1129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4CF0DD-A51D-3647-B16B-F09283C6CBDF}"/>
              </a:ext>
            </a:extLst>
          </p:cNvPr>
          <p:cNvCxnSpPr>
            <a:cxnSpLocks/>
          </p:cNvCxnSpPr>
          <p:nvPr/>
        </p:nvCxnSpPr>
        <p:spPr>
          <a:xfrm>
            <a:off x="9637878" y="5837627"/>
            <a:ext cx="1129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10BFC6-27FB-7A4D-B730-E1C6EE46A12C}"/>
              </a:ext>
            </a:extLst>
          </p:cNvPr>
          <p:cNvSpPr txBox="1"/>
          <p:nvPr/>
        </p:nvSpPr>
        <p:spPr>
          <a:xfrm>
            <a:off x="10863985" y="54567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2637BD-92C0-2647-94C3-C8B61CBFB189}"/>
              </a:ext>
            </a:extLst>
          </p:cNvPr>
          <p:cNvSpPr txBox="1"/>
          <p:nvPr/>
        </p:nvSpPr>
        <p:spPr>
          <a:xfrm>
            <a:off x="10863986" y="359343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1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3E7F-C4B8-0F49-94C4-97999A69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Graph to Graphs Framework for Retrosynthesis Prediction</a:t>
            </a:r>
            <a:r>
              <a:rPr lang="zh-CN" altLang="en-US" dirty="0"/>
              <a:t> </a:t>
            </a:r>
            <a:r>
              <a:rPr lang="en-US" altLang="zh-CN" dirty="0"/>
              <a:t>(Shi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2020)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76BE8-3154-8346-B576-89EA169F7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molecule is represented as a molecular graph</a:t>
            </a:r>
          </a:p>
          <a:p>
            <a:r>
              <a:rPr lang="en-US" dirty="0"/>
              <a:t>Formulate the problem as a graph (</a:t>
            </a:r>
            <a:r>
              <a:rPr lang="en-US" dirty="0">
                <a:solidFill>
                  <a:srgbClr val="0000FF"/>
                </a:solidFill>
              </a:rPr>
              <a:t>product molecule</a:t>
            </a:r>
            <a:r>
              <a:rPr lang="en-US" dirty="0"/>
              <a:t>) to a set of graphs (</a:t>
            </a:r>
            <a:r>
              <a:rPr lang="en-US" dirty="0">
                <a:solidFill>
                  <a:srgbClr val="0000FF"/>
                </a:solidFill>
              </a:rPr>
              <a:t>reactants</a:t>
            </a:r>
            <a:r>
              <a:rPr lang="en-US" dirty="0"/>
              <a:t>)</a:t>
            </a:r>
          </a:p>
          <a:p>
            <a:r>
              <a:rPr lang="en-US" dirty="0"/>
              <a:t>The whole framework are divided into two stages</a:t>
            </a:r>
          </a:p>
          <a:p>
            <a:pPr lvl="1"/>
            <a:r>
              <a:rPr lang="en-US" dirty="0"/>
              <a:t>Reaction center identification</a:t>
            </a:r>
          </a:p>
          <a:p>
            <a:pPr lvl="1"/>
            <a:r>
              <a:rPr lang="en-US" dirty="0"/>
              <a:t>Graph Translation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8DF6CD3C-C280-1D4D-8D88-F32F82F7DC1D}"/>
              </a:ext>
            </a:extLst>
          </p:cNvPr>
          <p:cNvSpPr txBox="1"/>
          <p:nvPr/>
        </p:nvSpPr>
        <p:spPr>
          <a:xfrm>
            <a:off x="916056" y="5915353"/>
            <a:ext cx="10359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Chence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Shi,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Minkai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Xu,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Hongyu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Guo,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Ming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Zhang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Jian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Tang.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b="1" dirty="0">
                <a:latin typeface="Times New Roman" charset="0"/>
                <a:ea typeface="Times New Roman" charset="0"/>
                <a:cs typeface="Times New Roman" charset="0"/>
              </a:rPr>
              <a:t>A Graph to Graphs Framework for Retrosynthesis Prediction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en-CA" altLang="zh-CN" sz="1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CA" altLang="zh-CN" sz="1400" dirty="0">
                <a:latin typeface="Times New Roman" charset="0"/>
                <a:ea typeface="Times New Roman" charset="0"/>
                <a:cs typeface="Times New Roman" charset="0"/>
              </a:rPr>
              <a:t>ICML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2020.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220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0404-FF7E-F84F-A73F-2D65771C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G2Gs Framework (Shi et al. 2020)</a:t>
            </a:r>
          </a:p>
        </p:txBody>
      </p:sp>
      <p:pic>
        <p:nvPicPr>
          <p:cNvPr id="6" name="图片 250">
            <a:extLst>
              <a:ext uri="{FF2B5EF4-FFF2-40B4-BE49-F238E27FC236}">
                <a16:creationId xmlns:a16="http://schemas.microsoft.com/office/drawing/2014/main" id="{0CD85D92-E54E-194F-883B-3221B4F3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70" y="1597842"/>
            <a:ext cx="2726104" cy="1747503"/>
          </a:xfrm>
          <a:prstGeom prst="rect">
            <a:avLst/>
          </a:prstGeom>
        </p:spPr>
      </p:pic>
      <p:pic>
        <p:nvPicPr>
          <p:cNvPr id="7" name="图片 162">
            <a:extLst>
              <a:ext uri="{FF2B5EF4-FFF2-40B4-BE49-F238E27FC236}">
                <a16:creationId xmlns:a16="http://schemas.microsoft.com/office/drawing/2014/main" id="{10C2E7A1-9786-1A45-BBF5-B2AD8971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36" y="4110822"/>
            <a:ext cx="2451075" cy="999856"/>
          </a:xfrm>
          <a:prstGeom prst="rect">
            <a:avLst/>
          </a:prstGeom>
        </p:spPr>
      </p:pic>
      <p:pic>
        <p:nvPicPr>
          <p:cNvPr id="8" name="图片 164">
            <a:extLst>
              <a:ext uri="{FF2B5EF4-FFF2-40B4-BE49-F238E27FC236}">
                <a16:creationId xmlns:a16="http://schemas.microsoft.com/office/drawing/2014/main" id="{E7D8AF0F-AC46-DE4F-A5B7-93E3C2DB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29" y="4054971"/>
            <a:ext cx="2216875" cy="1150888"/>
          </a:xfrm>
          <a:prstGeom prst="rect">
            <a:avLst/>
          </a:prstGeom>
        </p:spPr>
      </p:pic>
      <p:pic>
        <p:nvPicPr>
          <p:cNvPr id="9" name="图片 149">
            <a:extLst>
              <a:ext uri="{FF2B5EF4-FFF2-40B4-BE49-F238E27FC236}">
                <a16:creationId xmlns:a16="http://schemas.microsoft.com/office/drawing/2014/main" id="{AB5D1D0E-08CF-AA44-902D-CD60BD72B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573" y="1649723"/>
            <a:ext cx="2216875" cy="1150888"/>
          </a:xfrm>
          <a:prstGeom prst="rect">
            <a:avLst/>
          </a:prstGeom>
        </p:spPr>
      </p:pic>
      <p:cxnSp>
        <p:nvCxnSpPr>
          <p:cNvPr id="10" name="直线箭头连接符 24">
            <a:extLst>
              <a:ext uri="{FF2B5EF4-FFF2-40B4-BE49-F238E27FC236}">
                <a16:creationId xmlns:a16="http://schemas.microsoft.com/office/drawing/2014/main" id="{F9978172-F993-B343-BEED-FF8AEC38105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2977374" y="2471006"/>
            <a:ext cx="285401" cy="5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26">
            <a:extLst>
              <a:ext uri="{FF2B5EF4-FFF2-40B4-BE49-F238E27FC236}">
                <a16:creationId xmlns:a16="http://schemas.microsoft.com/office/drawing/2014/main" id="{85AC175D-CFB8-AC45-8041-0CFFA649FA3D}"/>
              </a:ext>
            </a:extLst>
          </p:cNvPr>
          <p:cNvSpPr/>
          <p:nvPr/>
        </p:nvSpPr>
        <p:spPr>
          <a:xfrm>
            <a:off x="3262775" y="2028076"/>
            <a:ext cx="1469571" cy="88585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>
                <a:solidFill>
                  <a:schemeClr val="tx1"/>
                </a:solidFill>
              </a:rPr>
              <a:t>Reactio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endParaRPr lang="en" altLang="zh-CN" dirty="0">
              <a:solidFill>
                <a:schemeClr val="tx1"/>
              </a:solidFill>
            </a:endParaRPr>
          </a:p>
          <a:p>
            <a:pPr algn="ctr"/>
            <a:r>
              <a:rPr lang="en" altLang="zh-CN" dirty="0">
                <a:solidFill>
                  <a:schemeClr val="tx1"/>
                </a:solidFill>
              </a:rPr>
              <a:t>Center Identification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32">
            <a:extLst>
              <a:ext uri="{FF2B5EF4-FFF2-40B4-BE49-F238E27FC236}">
                <a16:creationId xmlns:a16="http://schemas.microsoft.com/office/drawing/2014/main" id="{DB6A9288-2E7B-9F42-A4C4-AA49434F0595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>
            <a:off x="4732346" y="2471006"/>
            <a:ext cx="296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92">
            <a:extLst>
              <a:ext uri="{FF2B5EF4-FFF2-40B4-BE49-F238E27FC236}">
                <a16:creationId xmlns:a16="http://schemas.microsoft.com/office/drawing/2014/main" id="{B89CF66E-71B9-8D41-9B21-284E2BD2376C}"/>
              </a:ext>
            </a:extLst>
          </p:cNvPr>
          <p:cNvCxnSpPr>
            <a:cxnSpLocks/>
            <a:stCxn id="25" idx="3"/>
            <a:endCxn id="14" idx="1"/>
          </p:cNvCxnSpPr>
          <p:nvPr/>
        </p:nvCxnSpPr>
        <p:spPr>
          <a:xfrm>
            <a:off x="7767271" y="2471006"/>
            <a:ext cx="2456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93">
            <a:extLst>
              <a:ext uri="{FF2B5EF4-FFF2-40B4-BE49-F238E27FC236}">
                <a16:creationId xmlns:a16="http://schemas.microsoft.com/office/drawing/2014/main" id="{30654790-E15E-964C-8359-7FD229C94BBE}"/>
              </a:ext>
            </a:extLst>
          </p:cNvPr>
          <p:cNvSpPr/>
          <p:nvPr/>
        </p:nvSpPr>
        <p:spPr>
          <a:xfrm>
            <a:off x="8012968" y="2173224"/>
            <a:ext cx="1200659" cy="59556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Break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Synthons</a:t>
            </a:r>
          </a:p>
        </p:txBody>
      </p:sp>
      <p:cxnSp>
        <p:nvCxnSpPr>
          <p:cNvPr id="15" name="直线箭头连接符 94">
            <a:extLst>
              <a:ext uri="{FF2B5EF4-FFF2-40B4-BE49-F238E27FC236}">
                <a16:creationId xmlns:a16="http://schemas.microsoft.com/office/drawing/2014/main" id="{ECC5FD82-46B7-5548-9DB2-A1A51C2B4D8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213627" y="2471006"/>
            <a:ext cx="2456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椭圆 108">
            <a:extLst>
              <a:ext uri="{FF2B5EF4-FFF2-40B4-BE49-F238E27FC236}">
                <a16:creationId xmlns:a16="http://schemas.microsoft.com/office/drawing/2014/main" id="{7802891F-DC2A-A143-A821-52BDEABAA811}"/>
              </a:ext>
            </a:extLst>
          </p:cNvPr>
          <p:cNvSpPr/>
          <p:nvPr/>
        </p:nvSpPr>
        <p:spPr>
          <a:xfrm>
            <a:off x="4849957" y="4286871"/>
            <a:ext cx="478800" cy="478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CI</a:t>
            </a:r>
            <a:endParaRPr kumimoji="1" lang="zh-CN" altLang="en-US" sz="1400" dirty="0"/>
          </a:p>
        </p:txBody>
      </p:sp>
      <p:sp>
        <p:nvSpPr>
          <p:cNvPr id="17" name="椭圆 116">
            <a:extLst>
              <a:ext uri="{FF2B5EF4-FFF2-40B4-BE49-F238E27FC236}">
                <a16:creationId xmlns:a16="http://schemas.microsoft.com/office/drawing/2014/main" id="{90BD4F50-5355-B443-8E47-B01FD2C7A90B}"/>
              </a:ext>
            </a:extLst>
          </p:cNvPr>
          <p:cNvSpPr/>
          <p:nvPr/>
        </p:nvSpPr>
        <p:spPr>
          <a:xfrm>
            <a:off x="4734402" y="5187345"/>
            <a:ext cx="478800" cy="478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C</a:t>
            </a:r>
            <a:endParaRPr kumimoji="1" lang="zh-CN" altLang="en-US" sz="1400" dirty="0"/>
          </a:p>
        </p:txBody>
      </p:sp>
      <p:sp>
        <p:nvSpPr>
          <p:cNvPr id="18" name="椭圆 117">
            <a:extLst>
              <a:ext uri="{FF2B5EF4-FFF2-40B4-BE49-F238E27FC236}">
                <a16:creationId xmlns:a16="http://schemas.microsoft.com/office/drawing/2014/main" id="{C0476ADE-BD09-154B-9710-6F0B28F6E59C}"/>
              </a:ext>
            </a:extLst>
          </p:cNvPr>
          <p:cNvSpPr/>
          <p:nvPr/>
        </p:nvSpPr>
        <p:spPr>
          <a:xfrm>
            <a:off x="4924502" y="5453397"/>
            <a:ext cx="478800" cy="478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O</a:t>
            </a:r>
            <a:endParaRPr kumimoji="1" lang="zh-CN" altLang="en-US" sz="1400" dirty="0"/>
          </a:p>
        </p:txBody>
      </p:sp>
      <p:sp>
        <p:nvSpPr>
          <p:cNvPr id="19" name="椭圆 118">
            <a:extLst>
              <a:ext uri="{FF2B5EF4-FFF2-40B4-BE49-F238E27FC236}">
                <a16:creationId xmlns:a16="http://schemas.microsoft.com/office/drawing/2014/main" id="{F2350EA9-84CE-7B4A-BB28-888257DF0946}"/>
              </a:ext>
            </a:extLst>
          </p:cNvPr>
          <p:cNvSpPr/>
          <p:nvPr/>
        </p:nvSpPr>
        <p:spPr>
          <a:xfrm>
            <a:off x="5133055" y="5730516"/>
            <a:ext cx="478800" cy="478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B</a:t>
            </a:r>
            <a:endParaRPr kumimoji="1" lang="zh-CN" altLang="en-US" sz="1400" dirty="0"/>
          </a:p>
        </p:txBody>
      </p:sp>
      <p:cxnSp>
        <p:nvCxnSpPr>
          <p:cNvPr id="20" name="直线箭头连接符 121">
            <a:extLst>
              <a:ext uri="{FF2B5EF4-FFF2-40B4-BE49-F238E27FC236}">
                <a16:creationId xmlns:a16="http://schemas.microsoft.com/office/drawing/2014/main" id="{3D40F732-8EC3-6247-BA14-B601C57976CB}"/>
              </a:ext>
            </a:extLst>
          </p:cNvPr>
          <p:cNvCxnSpPr>
            <a:cxnSpLocks/>
          </p:cNvCxnSpPr>
          <p:nvPr/>
        </p:nvCxnSpPr>
        <p:spPr>
          <a:xfrm>
            <a:off x="7390587" y="4562587"/>
            <a:ext cx="3755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128">
            <a:extLst>
              <a:ext uri="{FF2B5EF4-FFF2-40B4-BE49-F238E27FC236}">
                <a16:creationId xmlns:a16="http://schemas.microsoft.com/office/drawing/2014/main" id="{D449ECDF-EF9F-5D41-975D-E5834127B58E}"/>
              </a:ext>
            </a:extLst>
          </p:cNvPr>
          <p:cNvSpPr/>
          <p:nvPr/>
        </p:nvSpPr>
        <p:spPr>
          <a:xfrm>
            <a:off x="5836610" y="4349746"/>
            <a:ext cx="1553977" cy="145585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Variational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Graph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Translation</a:t>
            </a:r>
          </a:p>
        </p:txBody>
      </p:sp>
      <p:sp>
        <p:nvSpPr>
          <p:cNvPr id="22" name="文本框 135">
            <a:extLst>
              <a:ext uri="{FF2B5EF4-FFF2-40B4-BE49-F238E27FC236}">
                <a16:creationId xmlns:a16="http://schemas.microsoft.com/office/drawing/2014/main" id="{18D323F3-1BDF-C848-8C4F-D2B482FC1AEC}"/>
              </a:ext>
            </a:extLst>
          </p:cNvPr>
          <p:cNvSpPr txBox="1"/>
          <p:nvPr/>
        </p:nvSpPr>
        <p:spPr>
          <a:xfrm>
            <a:off x="4309424" y="4172010"/>
            <a:ext cx="540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/>
              <a:t>+</a:t>
            </a:r>
            <a:endParaRPr kumimoji="1" lang="zh-CN" altLang="en-US" sz="4000" b="1" dirty="0"/>
          </a:p>
        </p:txBody>
      </p:sp>
      <p:sp>
        <p:nvSpPr>
          <p:cNvPr id="23" name="文本框 136">
            <a:extLst>
              <a:ext uri="{FF2B5EF4-FFF2-40B4-BE49-F238E27FC236}">
                <a16:creationId xmlns:a16="http://schemas.microsoft.com/office/drawing/2014/main" id="{65582F77-6FB1-784C-B297-79B5DEA2C872}"/>
              </a:ext>
            </a:extLst>
          </p:cNvPr>
          <p:cNvSpPr txBox="1"/>
          <p:nvPr/>
        </p:nvSpPr>
        <p:spPr>
          <a:xfrm>
            <a:off x="4255791" y="5355188"/>
            <a:ext cx="540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/>
              <a:t>+</a:t>
            </a:r>
            <a:endParaRPr kumimoji="1" lang="zh-CN" altLang="en-US" sz="4000" b="1" dirty="0"/>
          </a:p>
        </p:txBody>
      </p:sp>
      <p:pic>
        <p:nvPicPr>
          <p:cNvPr id="24" name="图片 147">
            <a:extLst>
              <a:ext uri="{FF2B5EF4-FFF2-40B4-BE49-F238E27FC236}">
                <a16:creationId xmlns:a16="http://schemas.microsoft.com/office/drawing/2014/main" id="{36B56BE0-19F5-E546-B4E1-A5E1FD2D5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758" y="2630081"/>
            <a:ext cx="826515" cy="531916"/>
          </a:xfrm>
          <a:prstGeom prst="rect">
            <a:avLst/>
          </a:prstGeom>
        </p:spPr>
      </p:pic>
      <p:pic>
        <p:nvPicPr>
          <p:cNvPr id="25" name="图片 153">
            <a:extLst>
              <a:ext uri="{FF2B5EF4-FFF2-40B4-BE49-F238E27FC236}">
                <a16:creationId xmlns:a16="http://schemas.microsoft.com/office/drawing/2014/main" id="{FF184518-3961-AC41-BD0E-6D05A4071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473" y="1596667"/>
            <a:ext cx="2738798" cy="1748678"/>
          </a:xfrm>
          <a:prstGeom prst="rect">
            <a:avLst/>
          </a:prstGeom>
        </p:spPr>
      </p:pic>
      <p:sp>
        <p:nvSpPr>
          <p:cNvPr id="26" name="圆角矩形 137">
            <a:extLst>
              <a:ext uri="{FF2B5EF4-FFF2-40B4-BE49-F238E27FC236}">
                <a16:creationId xmlns:a16="http://schemas.microsoft.com/office/drawing/2014/main" id="{7E6D6FFD-D58E-B246-8B02-7AB6E82056DA}"/>
              </a:ext>
            </a:extLst>
          </p:cNvPr>
          <p:cNvSpPr/>
          <p:nvPr/>
        </p:nvSpPr>
        <p:spPr>
          <a:xfrm>
            <a:off x="145565" y="1425825"/>
            <a:ext cx="11889144" cy="200980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9000"/>
            </a:schemeClr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7" name="图片 160">
            <a:extLst>
              <a:ext uri="{FF2B5EF4-FFF2-40B4-BE49-F238E27FC236}">
                <a16:creationId xmlns:a16="http://schemas.microsoft.com/office/drawing/2014/main" id="{3B76E87C-97E6-F24C-BC2E-1CC39B86F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9266" y="5267308"/>
            <a:ext cx="1787822" cy="926416"/>
          </a:xfrm>
          <a:prstGeom prst="rect">
            <a:avLst/>
          </a:prstGeom>
        </p:spPr>
      </p:pic>
      <p:pic>
        <p:nvPicPr>
          <p:cNvPr id="28" name="图片 163">
            <a:extLst>
              <a:ext uri="{FF2B5EF4-FFF2-40B4-BE49-F238E27FC236}">
                <a16:creationId xmlns:a16="http://schemas.microsoft.com/office/drawing/2014/main" id="{46567395-1037-9345-9E9A-EC8A28FE8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401" y="5453397"/>
            <a:ext cx="826515" cy="531916"/>
          </a:xfrm>
          <a:prstGeom prst="rect">
            <a:avLst/>
          </a:prstGeom>
        </p:spPr>
      </p:pic>
      <p:cxnSp>
        <p:nvCxnSpPr>
          <p:cNvPr id="29" name="直线箭头连接符 214">
            <a:extLst>
              <a:ext uri="{FF2B5EF4-FFF2-40B4-BE49-F238E27FC236}">
                <a16:creationId xmlns:a16="http://schemas.microsoft.com/office/drawing/2014/main" id="{82EA44B2-F576-BA4F-8F8D-C7DB082B3C4A}"/>
              </a:ext>
            </a:extLst>
          </p:cNvPr>
          <p:cNvCxnSpPr>
            <a:cxnSpLocks/>
          </p:cNvCxnSpPr>
          <p:nvPr/>
        </p:nvCxnSpPr>
        <p:spPr>
          <a:xfrm>
            <a:off x="7390587" y="5691059"/>
            <a:ext cx="3755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15">
            <a:extLst>
              <a:ext uri="{FF2B5EF4-FFF2-40B4-BE49-F238E27FC236}">
                <a16:creationId xmlns:a16="http://schemas.microsoft.com/office/drawing/2014/main" id="{B18ECAF0-1E41-034E-A9BA-18545F55B387}"/>
              </a:ext>
            </a:extLst>
          </p:cNvPr>
          <p:cNvCxnSpPr>
            <a:cxnSpLocks/>
          </p:cNvCxnSpPr>
          <p:nvPr/>
        </p:nvCxnSpPr>
        <p:spPr>
          <a:xfrm>
            <a:off x="5461053" y="4533743"/>
            <a:ext cx="3755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216">
            <a:extLst>
              <a:ext uri="{FF2B5EF4-FFF2-40B4-BE49-F238E27FC236}">
                <a16:creationId xmlns:a16="http://schemas.microsoft.com/office/drawing/2014/main" id="{C54BFDAA-632A-AB47-9BFF-D20A40D38ACC}"/>
              </a:ext>
            </a:extLst>
          </p:cNvPr>
          <p:cNvCxnSpPr>
            <a:cxnSpLocks/>
          </p:cNvCxnSpPr>
          <p:nvPr/>
        </p:nvCxnSpPr>
        <p:spPr>
          <a:xfrm>
            <a:off x="5461052" y="5662215"/>
            <a:ext cx="3755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圆角矩形 218">
            <a:extLst>
              <a:ext uri="{FF2B5EF4-FFF2-40B4-BE49-F238E27FC236}">
                <a16:creationId xmlns:a16="http://schemas.microsoft.com/office/drawing/2014/main" id="{23F8C755-327A-0C42-99DA-C25BD0604529}"/>
              </a:ext>
            </a:extLst>
          </p:cNvPr>
          <p:cNvSpPr/>
          <p:nvPr/>
        </p:nvSpPr>
        <p:spPr>
          <a:xfrm>
            <a:off x="2078444" y="3919475"/>
            <a:ext cx="8023387" cy="23824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9000"/>
            </a:schemeClr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33" name="组合 234">
            <a:extLst>
              <a:ext uri="{FF2B5EF4-FFF2-40B4-BE49-F238E27FC236}">
                <a16:creationId xmlns:a16="http://schemas.microsoft.com/office/drawing/2014/main" id="{A7A97367-134E-4C42-B406-FF5420D2D833}"/>
              </a:ext>
            </a:extLst>
          </p:cNvPr>
          <p:cNvGrpSpPr/>
          <p:nvPr/>
        </p:nvGrpSpPr>
        <p:grpSpPr>
          <a:xfrm>
            <a:off x="3651739" y="3161997"/>
            <a:ext cx="7233556" cy="1124874"/>
            <a:chOff x="3657601" y="2003383"/>
            <a:chExt cx="7233556" cy="1124874"/>
          </a:xfrm>
        </p:grpSpPr>
        <p:cxnSp>
          <p:nvCxnSpPr>
            <p:cNvPr id="34" name="直线连接符 226">
              <a:extLst>
                <a:ext uri="{FF2B5EF4-FFF2-40B4-BE49-F238E27FC236}">
                  <a16:creationId xmlns:a16="http://schemas.microsoft.com/office/drawing/2014/main" id="{D0FE5AE5-D788-4448-89BC-A54468EA45A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1157" y="2003383"/>
              <a:ext cx="0" cy="497527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30">
              <a:extLst>
                <a:ext uri="{FF2B5EF4-FFF2-40B4-BE49-F238E27FC236}">
                  <a16:creationId xmlns:a16="http://schemas.microsoft.com/office/drawing/2014/main" id="{24045AA3-B104-FD44-8DD6-0E0986992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1" y="2514600"/>
              <a:ext cx="7233556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32">
              <a:extLst>
                <a:ext uri="{FF2B5EF4-FFF2-40B4-BE49-F238E27FC236}">
                  <a16:creationId xmlns:a16="http://schemas.microsoft.com/office/drawing/2014/main" id="{14E88F1B-353F-CA45-9AF6-1D74FB2B765F}"/>
                </a:ext>
              </a:extLst>
            </p:cNvPr>
            <p:cNvCxnSpPr>
              <a:cxnSpLocks/>
            </p:cNvCxnSpPr>
            <p:nvPr/>
          </p:nvCxnSpPr>
          <p:spPr>
            <a:xfrm>
              <a:off x="3673928" y="2526913"/>
              <a:ext cx="0" cy="601344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9">
            <a:extLst>
              <a:ext uri="{FF2B5EF4-FFF2-40B4-BE49-F238E27FC236}">
                <a16:creationId xmlns:a16="http://schemas.microsoft.com/office/drawing/2014/main" id="{04315A30-86C3-0A44-9F84-B37DD6F68E52}"/>
              </a:ext>
            </a:extLst>
          </p:cNvPr>
          <p:cNvSpPr txBox="1"/>
          <p:nvPr/>
        </p:nvSpPr>
        <p:spPr>
          <a:xfrm>
            <a:off x="357246" y="6508411"/>
            <a:ext cx="6479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Shi et al., 2020, A Graph to Graphs Framework for Retrosynthesis Prediction</a:t>
            </a:r>
            <a:endParaRPr kumimoji="1"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98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9572-4E32-7C44-AD4B-5F2BF748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64" y="172203"/>
            <a:ext cx="5456643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Research</a:t>
            </a:r>
            <a:r>
              <a:rPr lang="zh-CN" altLang="en-US" sz="3600" dirty="0"/>
              <a:t> </a:t>
            </a:r>
            <a:r>
              <a:rPr lang="en-US" altLang="zh-CN" sz="3600" dirty="0"/>
              <a:t>Problems</a:t>
            </a:r>
            <a:r>
              <a:rPr lang="zh-CN" altLang="en-US" sz="3600" dirty="0"/>
              <a:t> </a:t>
            </a:r>
            <a:r>
              <a:rPr lang="en-US" altLang="zh-CN" sz="3600" dirty="0"/>
              <a:t>(2):</a:t>
            </a:r>
            <a:r>
              <a:rPr lang="zh-CN" altLang="en-US" sz="3600" dirty="0"/>
              <a:t> </a:t>
            </a:r>
            <a:br>
              <a:rPr lang="en-CA" altLang="zh-CN" sz="3600" dirty="0"/>
            </a:br>
            <a:r>
              <a:rPr lang="en-US" altLang="zh-CN" sz="3600" dirty="0">
                <a:solidFill>
                  <a:srgbClr val="0000FF"/>
                </a:solidFill>
              </a:rPr>
              <a:t>Drug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Repurposing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7A8013A-9C2C-594D-9959-E05D3924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05" y="31628"/>
            <a:ext cx="5915982" cy="31388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E322EA9-CF47-DD42-8813-F22E902A8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73" y="3297811"/>
            <a:ext cx="2876789" cy="26840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480037-FA23-7D42-874D-99DD6C8CE4C1}"/>
              </a:ext>
            </a:extLst>
          </p:cNvPr>
          <p:cNvSpPr txBox="1"/>
          <p:nvPr/>
        </p:nvSpPr>
        <p:spPr>
          <a:xfrm>
            <a:off x="4437148" y="4173935"/>
            <a:ext cx="3317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00FF"/>
                </a:solidFill>
              </a:rPr>
              <a:t>Fig.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3: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Biomedical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Knowledge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Graphs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DFC77-8EC9-BF4D-B67E-AB0110947C38}"/>
              </a:ext>
            </a:extLst>
          </p:cNvPr>
          <p:cNvSpPr txBox="1"/>
          <p:nvPr/>
        </p:nvSpPr>
        <p:spPr>
          <a:xfrm>
            <a:off x="174929" y="1789706"/>
            <a:ext cx="551317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Predict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00FF"/>
                </a:solidFill>
              </a:rPr>
              <a:t>links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drugs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endParaRPr lang="en-CA" altLang="zh-CN" sz="2400" dirty="0"/>
          </a:p>
          <a:p>
            <a:r>
              <a:rPr lang="en-US" altLang="zh-CN" sz="2400" b="1" dirty="0">
                <a:solidFill>
                  <a:srgbClr val="FF0000"/>
                </a:solidFill>
              </a:rPr>
              <a:t>diseases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biomedical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FF"/>
                </a:solidFill>
              </a:rPr>
              <a:t>Reasoning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biomedical</a:t>
            </a:r>
            <a:r>
              <a:rPr lang="zh-CN" altLang="en-US" sz="2000" dirty="0"/>
              <a:t> </a:t>
            </a:r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graphs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15884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99F7-C9A3-4740-B74F-7CC4861E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DAF39-ABAC-2A46-8A8D-80CC587D7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space---knowledge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embedding-based</a:t>
            </a:r>
            <a:r>
              <a:rPr lang="zh-CN" altLang="en-US" dirty="0"/>
              <a:t> </a:t>
            </a:r>
            <a:r>
              <a:rPr lang="en-US" altLang="zh-CN" dirty="0"/>
              <a:t>methods:</a:t>
            </a:r>
            <a:r>
              <a:rPr lang="zh-CN" altLang="en-US" dirty="0"/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RotatE</a:t>
            </a:r>
            <a:r>
              <a:rPr lang="zh-CN" altLang="en-US" dirty="0"/>
              <a:t> </a:t>
            </a:r>
            <a:r>
              <a:rPr lang="en-US" altLang="zh-CN" dirty="0"/>
              <a:t>(Sun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ICLR’</a:t>
            </a:r>
            <a:r>
              <a:rPr lang="zh-CN" altLang="en-US" dirty="0"/>
              <a:t> </a:t>
            </a:r>
            <a:r>
              <a:rPr lang="en-US" altLang="zh-CN" dirty="0"/>
              <a:t>2019)</a:t>
            </a:r>
            <a:endParaRPr lang="en-CA" altLang="zh-CN" dirty="0"/>
          </a:p>
          <a:p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reasoning:</a:t>
            </a:r>
            <a:r>
              <a:rPr lang="zh-CN" altLang="en-US" dirty="0"/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pLogicNet</a:t>
            </a:r>
            <a:r>
              <a:rPr lang="zh-CN" altLang="en-US" dirty="0"/>
              <a:t> </a:t>
            </a:r>
            <a:r>
              <a:rPr lang="en-US" altLang="zh-CN" dirty="0"/>
              <a:t>(Qu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NeurIPS’2019)</a:t>
            </a:r>
          </a:p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graphs:</a:t>
            </a:r>
            <a:r>
              <a:rPr lang="zh-CN" altLang="en-US" dirty="0"/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RNNLogic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dirty="0"/>
              <a:t>(Qu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ICLR’2021)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6302DB-BFA4-494B-ACFD-15BCC91D1E62}"/>
              </a:ext>
            </a:extLst>
          </p:cNvPr>
          <p:cNvSpPr/>
          <p:nvPr/>
        </p:nvSpPr>
        <p:spPr>
          <a:xfrm>
            <a:off x="250371" y="4653242"/>
            <a:ext cx="116843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Sun, </a:t>
            </a:r>
            <a:r>
              <a:rPr lang="en-US" dirty="0" err="1"/>
              <a:t>Zhiqing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Zhihong</a:t>
            </a:r>
            <a:r>
              <a:rPr lang="zh-CN" altLang="en-US" dirty="0"/>
              <a:t> </a:t>
            </a:r>
            <a:r>
              <a:rPr lang="en-US" altLang="zh-CN" dirty="0"/>
              <a:t>Deng,</a:t>
            </a:r>
            <a:r>
              <a:rPr lang="zh-CN" altLang="en-US" dirty="0"/>
              <a:t> </a:t>
            </a:r>
            <a:r>
              <a:rPr lang="en-US" altLang="zh-CN" dirty="0"/>
              <a:t>Jian-Yun</a:t>
            </a:r>
            <a:r>
              <a:rPr lang="zh-CN" altLang="en-US" dirty="0"/>
              <a:t> </a:t>
            </a:r>
            <a:r>
              <a:rPr lang="en-US" altLang="zh-CN" dirty="0" err="1"/>
              <a:t>Nie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/>
              <a:t>Jian</a:t>
            </a:r>
            <a:r>
              <a:rPr lang="zh-CN" altLang="en-US" b="1" dirty="0"/>
              <a:t> </a:t>
            </a:r>
            <a:r>
              <a:rPr lang="en-US" altLang="zh-CN" b="1" dirty="0"/>
              <a:t>Tang</a:t>
            </a:r>
            <a:r>
              <a:rPr lang="en-US" b="1" dirty="0"/>
              <a:t> </a:t>
            </a:r>
            <a:r>
              <a:rPr lang="en-US" dirty="0"/>
              <a:t>et al. "Rotate: Knowledge graph embedding by relational rotation in complex space." </a:t>
            </a:r>
            <a:r>
              <a:rPr lang="en-US" altLang="zh-CN" i="1" dirty="0"/>
              <a:t>ICLR’2019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Qu, Meng, and </a:t>
            </a:r>
            <a:r>
              <a:rPr lang="en-US" b="1" dirty="0"/>
              <a:t>Jian Tang</a:t>
            </a:r>
            <a:r>
              <a:rPr lang="en-US" dirty="0"/>
              <a:t>. "Probabilistic logic neural networks for reasoning." </a:t>
            </a:r>
            <a:r>
              <a:rPr lang="en-US" i="1" dirty="0"/>
              <a:t>Advances in Neural Information Processing Systems</a:t>
            </a:r>
            <a:r>
              <a:rPr lang="en-US" dirty="0"/>
              <a:t>. 2019.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Qu, Meng</a:t>
            </a:r>
            <a:r>
              <a:rPr lang="zh-CN" altLang="en-US" dirty="0"/>
              <a:t>*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Chen,</a:t>
            </a:r>
            <a:r>
              <a:rPr lang="zh-CN" altLang="en-US" dirty="0"/>
              <a:t> </a:t>
            </a:r>
            <a:r>
              <a:rPr lang="en-US" altLang="zh-CN" dirty="0" err="1"/>
              <a:t>Junkun</a:t>
            </a:r>
            <a:r>
              <a:rPr lang="zh-CN" altLang="en-US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CA" dirty="0" err="1"/>
              <a:t>Xhonneux</a:t>
            </a:r>
            <a:r>
              <a:rPr lang="zh-CN" altLang="en-US" dirty="0"/>
              <a:t> </a:t>
            </a:r>
            <a:r>
              <a:rPr lang="en-US" altLang="zh-CN" dirty="0"/>
              <a:t>Louis-Pascal,</a:t>
            </a:r>
            <a:r>
              <a:rPr lang="zh-CN" altLang="en-US" dirty="0"/>
              <a:t> </a:t>
            </a:r>
            <a:r>
              <a:rPr lang="en-US" altLang="zh-CN" dirty="0" err="1"/>
              <a:t>Bengio</a:t>
            </a:r>
            <a:r>
              <a:rPr lang="zh-CN" altLang="en-US" dirty="0"/>
              <a:t> </a:t>
            </a:r>
            <a:r>
              <a:rPr lang="en-US" altLang="zh-CN" dirty="0" err="1"/>
              <a:t>Yoshua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/>
              <a:t>Tang,</a:t>
            </a:r>
            <a:r>
              <a:rPr lang="zh-CN" altLang="en-US" b="1" dirty="0"/>
              <a:t> </a:t>
            </a:r>
            <a:r>
              <a:rPr lang="en-US" altLang="zh-CN" b="1" dirty="0"/>
              <a:t>Jian</a:t>
            </a:r>
            <a:r>
              <a:rPr lang="en-US" dirty="0"/>
              <a:t>. "</a:t>
            </a:r>
            <a:r>
              <a:rPr lang="en-US" dirty="0" err="1"/>
              <a:t>RNNLogic</a:t>
            </a:r>
            <a:r>
              <a:rPr lang="en-US" dirty="0"/>
              <a:t>: Learning Logic Rules for Reasoning on Knowledge Graphs." </a:t>
            </a:r>
            <a:r>
              <a:rPr lang="en-US" altLang="zh-CN" dirty="0"/>
              <a:t>ICLR’2021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3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C0CF-6A12-DB4F-B4D5-0D344BDB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Opportunity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Artificial</a:t>
            </a:r>
            <a:r>
              <a:rPr lang="zh-CN" altLang="en-US" dirty="0"/>
              <a:t> </a:t>
            </a:r>
            <a:r>
              <a:rPr lang="en-US" altLang="zh-CN" dirty="0"/>
              <a:t>Intelligence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AFFCC-65EE-4F48-86E3-0BAFEDDC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biomedical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endParaRPr lang="en-CA" altLang="zh-CN" dirty="0"/>
          </a:p>
          <a:p>
            <a:endParaRPr lang="en-US" dirty="0"/>
          </a:p>
        </p:txBody>
      </p:sp>
      <p:pic>
        <p:nvPicPr>
          <p:cNvPr id="1030" name="Picture 6" descr="What is ChEMBL? | ChEMBL">
            <a:extLst>
              <a:ext uri="{FF2B5EF4-FFF2-40B4-BE49-F238E27FC236}">
                <a16:creationId xmlns:a16="http://schemas.microsoft.com/office/drawing/2014/main" id="{377C251F-2003-C340-9DC4-7CD2CDF36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17" y="2165074"/>
            <a:ext cx="5956853" cy="446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27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4A9B-15D6-8445-BC9E-A7AE513A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Next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Step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Going Beyond 2D Graphs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 3D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0C791-88D1-0E4F-A811-397FBC4C1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346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natural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intrinsic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molecules: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3D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conformations</a:t>
            </a:r>
          </a:p>
          <a:p>
            <a:pPr lvl="1"/>
            <a:r>
              <a:rPr lang="en-US" altLang="zh-CN" sz="2000" dirty="0"/>
              <a:t>Determines</a:t>
            </a:r>
            <a:r>
              <a:rPr lang="zh-CN" altLang="en-US" sz="2000" dirty="0"/>
              <a:t> </a:t>
            </a:r>
            <a:r>
              <a:rPr lang="en-US" altLang="zh-CN" sz="2000" dirty="0"/>
              <a:t>its</a:t>
            </a:r>
            <a:r>
              <a:rPr lang="zh-CN" altLang="en-US" sz="2000" dirty="0"/>
              <a:t> </a:t>
            </a:r>
            <a:r>
              <a:rPr lang="en-US" altLang="zh-CN" sz="2000" dirty="0"/>
              <a:t>biological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physical</a:t>
            </a:r>
            <a:r>
              <a:rPr lang="zh-CN" altLang="en-US" sz="2000" dirty="0"/>
              <a:t> </a:t>
            </a:r>
            <a:r>
              <a:rPr lang="en-US" altLang="zh-CN" sz="2000" dirty="0"/>
              <a:t>activities</a:t>
            </a:r>
          </a:p>
          <a:p>
            <a:pPr lvl="1"/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/>
              <a:t>charge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distribution,</a:t>
            </a:r>
            <a:r>
              <a:rPr lang="zh-CN" altLang="en-US" sz="2000" dirty="0"/>
              <a:t> </a:t>
            </a:r>
            <a:r>
              <a:rPr lang="en-US" altLang="zh-CN" sz="2000" dirty="0"/>
              <a:t>steric</a:t>
            </a:r>
            <a:r>
              <a:rPr lang="zh-CN" altLang="en-US" sz="2000" dirty="0"/>
              <a:t> </a:t>
            </a:r>
            <a:r>
              <a:rPr lang="en-US" altLang="zh-CN" sz="2000" dirty="0"/>
              <a:t>constraints,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interaction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molecules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DB2362-FBDC-6548-92A4-95075D3E7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8" t="9419" r="14948" b="13326"/>
          <a:stretch/>
        </p:blipFill>
        <p:spPr>
          <a:xfrm>
            <a:off x="4747147" y="2792350"/>
            <a:ext cx="1594874" cy="1774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4D425-21E5-934A-BEFC-195458E0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11" t="11731" r="7476" b="32666"/>
          <a:stretch/>
        </p:blipFill>
        <p:spPr>
          <a:xfrm>
            <a:off x="7805474" y="2845727"/>
            <a:ext cx="1511659" cy="1620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44C21E-92B6-2241-A152-50A7ECDEE906}"/>
              </a:ext>
            </a:extLst>
          </p:cNvPr>
          <p:cNvSpPr txBox="1"/>
          <p:nvPr/>
        </p:nvSpPr>
        <p:spPr>
          <a:xfrm>
            <a:off x="2007583" y="3443217"/>
            <a:ext cx="110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C1CO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91F19-691A-444C-A496-5932E4069B65}"/>
              </a:ext>
            </a:extLst>
          </p:cNvPr>
          <p:cNvSpPr txBox="1"/>
          <p:nvPr/>
        </p:nvSpPr>
        <p:spPr>
          <a:xfrm>
            <a:off x="2007583" y="4662675"/>
            <a:ext cx="118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1D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SMILES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9AE4A-079A-0841-8D03-6B72555DCE51}"/>
              </a:ext>
            </a:extLst>
          </p:cNvPr>
          <p:cNvSpPr txBox="1"/>
          <p:nvPr/>
        </p:nvSpPr>
        <p:spPr>
          <a:xfrm>
            <a:off x="5156448" y="4622978"/>
            <a:ext cx="1085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2D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Graph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31E99-FFBE-774C-9104-9171F1128863}"/>
              </a:ext>
            </a:extLst>
          </p:cNvPr>
          <p:cNvSpPr txBox="1"/>
          <p:nvPr/>
        </p:nvSpPr>
        <p:spPr>
          <a:xfrm>
            <a:off x="8162445" y="4622978"/>
            <a:ext cx="182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3D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Conformation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94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4A9B-15D6-8445-BC9E-A7AE513A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Conformation</a:t>
            </a:r>
            <a:r>
              <a:rPr lang="zh-CN" altLang="en-US" dirty="0"/>
              <a:t> </a:t>
            </a:r>
            <a:r>
              <a:rPr lang="en-CA" altLang="zh-CN" dirty="0"/>
              <a:t>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0C791-88D1-0E4F-A811-397FBC4C1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346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most</a:t>
            </a:r>
            <a:r>
              <a:rPr lang="zh-CN" altLang="en-US" sz="2400" dirty="0"/>
              <a:t> </a:t>
            </a:r>
            <a:r>
              <a:rPr lang="en-US" altLang="zh-CN" sz="2400" dirty="0"/>
              <a:t>molecules,</a:t>
            </a:r>
            <a:r>
              <a:rPr lang="zh-CN" altLang="en-US" sz="2400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dirty="0"/>
              <a:t>3D</a:t>
            </a:r>
            <a:r>
              <a:rPr lang="zh-CN" altLang="en-US" sz="2400" dirty="0"/>
              <a:t> </a:t>
            </a:r>
            <a:r>
              <a:rPr lang="en-US" altLang="zh-CN" sz="2400" dirty="0"/>
              <a:t>structure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available</a:t>
            </a:r>
            <a:r>
              <a:rPr lang="zh-CN" altLang="en-US" sz="2400" dirty="0"/>
              <a:t> </a:t>
            </a:r>
            <a:endParaRPr lang="en-US" sz="2400" dirty="0"/>
          </a:p>
          <a:p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predict</a:t>
            </a:r>
            <a:r>
              <a:rPr lang="zh-CN" altLang="en-US" sz="2400" dirty="0"/>
              <a:t> </a:t>
            </a:r>
            <a:r>
              <a:rPr lang="en-US" altLang="zh-CN" sz="2400" dirty="0"/>
              <a:t>valid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stable</a:t>
            </a:r>
            <a:r>
              <a:rPr lang="zh-CN" altLang="en-US" sz="2400" dirty="0"/>
              <a:t> </a:t>
            </a:r>
            <a:r>
              <a:rPr lang="en-US" altLang="zh-CN" sz="2400" dirty="0"/>
              <a:t>conformations?</a:t>
            </a:r>
          </a:p>
          <a:p>
            <a:pPr lvl="1"/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atom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represented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its</a:t>
            </a:r>
            <a:r>
              <a:rPr lang="zh-CN" altLang="en-US" sz="2000" dirty="0"/>
              <a:t> </a:t>
            </a:r>
            <a:r>
              <a:rPr lang="en-US" altLang="zh-CN" sz="2000" dirty="0"/>
              <a:t>3D</a:t>
            </a:r>
            <a:r>
              <a:rPr lang="zh-CN" altLang="en-US" sz="2000" dirty="0"/>
              <a:t> </a:t>
            </a:r>
            <a:r>
              <a:rPr lang="en-US" altLang="zh-CN" sz="2000" dirty="0"/>
              <a:t>coordinates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3E0E2-CE54-0043-808F-D4C469ECB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8" t="9419" r="14948" b="13326"/>
          <a:stretch/>
        </p:blipFill>
        <p:spPr>
          <a:xfrm>
            <a:off x="3399181" y="3429000"/>
            <a:ext cx="1236834" cy="1376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27FCD2-C5A6-6E41-8A82-FEAB76A90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890" b="38220"/>
          <a:stretch/>
        </p:blipFill>
        <p:spPr>
          <a:xfrm>
            <a:off x="5071440" y="3203541"/>
            <a:ext cx="613742" cy="1325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786E7-DDE7-2747-A86C-EC0A17E6A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11" t="11731" r="7476" b="32666"/>
          <a:stretch/>
        </p:blipFill>
        <p:spPr>
          <a:xfrm>
            <a:off x="6308034" y="3429000"/>
            <a:ext cx="1236834" cy="13255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1C9E6-25B9-0540-B5C3-F9042C520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86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96E4-BAE1-3145-892D-476E2909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  <a:r>
              <a:rPr lang="zh-CN" altLang="en-US" dirty="0"/>
              <a:t> </a:t>
            </a:r>
            <a:r>
              <a:rPr lang="en-US" altLang="zh-CN" dirty="0"/>
              <a:t>(Xu and Luo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2020)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839DA3-0E94-5F4F-AFAA-630AD3D3B1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1012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flexible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generative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normalizing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flows</a:t>
                </a:r>
              </a:p>
              <a:p>
                <a:pPr lvl="1"/>
                <a:r>
                  <a:rPr lang="en-US" altLang="zh-CN" dirty="0"/>
                  <a:t>Treating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pairwise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distances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intermediate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variables</a:t>
                </a:r>
              </a:p>
              <a:p>
                <a:pPr lvl="1"/>
                <a:r>
                  <a:rPr lang="en-US" altLang="zh-CN" dirty="0"/>
                  <a:t>First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generating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d</a:t>
                </a:r>
                <a:r>
                  <a:rPr lang="zh-CN" altLang="en-US" b="1" dirty="0"/>
                  <a:t> </a:t>
                </a:r>
                <a:r>
                  <a:rPr lang="en-US" altLang="zh-CN" dirty="0"/>
                  <a:t>based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Generating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conformations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d</a:t>
                </a:r>
                <a:r>
                  <a:rPr lang="zh-CN" altLang="en-US" b="1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i.e.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CA" altLang="zh-CN" dirty="0"/>
              </a:p>
              <a:p>
                <a:pPr lvl="1"/>
                <a:endParaRPr lang="en-CA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b="1" dirty="0">
                  <a:solidFill>
                    <a:srgbClr val="0000FF"/>
                  </a:solidFill>
                </a:endParaRPr>
              </a:p>
              <a:p>
                <a:endParaRPr lang="en-US" b="1" dirty="0">
                  <a:solidFill>
                    <a:srgbClr val="0000FF"/>
                  </a:solidFill>
                </a:endParaRPr>
              </a:p>
              <a:p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839DA3-0E94-5F4F-AFAA-630AD3D3B1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1012"/>
                <a:ext cx="10515600" cy="4351338"/>
              </a:xfrm>
              <a:blipFill>
                <a:blip r:embed="rId2"/>
                <a:stretch>
                  <a:fillRect l="-1086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A1D32F-4F76-5740-9A69-2F0398966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145" y="3242557"/>
            <a:ext cx="4920042" cy="6498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AC172-7FB6-BC4F-ADF4-5A3FCFAA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0F808-43CC-E34B-942E-764CFF360E32}"/>
              </a:ext>
            </a:extLst>
          </p:cNvPr>
          <p:cNvSpPr txBox="1"/>
          <p:nvPr/>
        </p:nvSpPr>
        <p:spPr>
          <a:xfrm>
            <a:off x="481161" y="5444243"/>
            <a:ext cx="11229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err="1"/>
              <a:t>Minkai</a:t>
            </a:r>
            <a:r>
              <a:rPr lang="en-CA" sz="1400" dirty="0"/>
              <a:t> Xu*, </a:t>
            </a:r>
            <a:r>
              <a:rPr lang="en-CA" sz="1400" dirty="0" err="1"/>
              <a:t>Shitong</a:t>
            </a:r>
            <a:r>
              <a:rPr lang="en-CA" sz="1400" dirty="0"/>
              <a:t> Luo*, </a:t>
            </a:r>
            <a:r>
              <a:rPr lang="en-CA" sz="1400" dirty="0" err="1"/>
              <a:t>Yoshua</a:t>
            </a:r>
            <a:r>
              <a:rPr lang="en-CA" sz="1400" dirty="0"/>
              <a:t> </a:t>
            </a:r>
            <a:r>
              <a:rPr lang="en-CA" sz="1400" dirty="0" err="1"/>
              <a:t>Bengio</a:t>
            </a:r>
            <a:r>
              <a:rPr lang="en-CA" sz="1400" dirty="0"/>
              <a:t>, Jian Peng, Jian Tang</a:t>
            </a:r>
            <a:r>
              <a:rPr lang="en-US" altLang="zh-CN" sz="1400" dirty="0"/>
              <a:t>.</a:t>
            </a:r>
            <a:r>
              <a:rPr lang="zh-CN" altLang="en-US" sz="1400" dirty="0"/>
              <a:t> </a:t>
            </a:r>
            <a:r>
              <a:rPr lang="en-CA" altLang="zh-CN" sz="1400" b="1" dirty="0"/>
              <a:t>Learning Neural Generative Dynamics for Molecular Conformation Generation</a:t>
            </a:r>
            <a:r>
              <a:rPr lang="en-US" altLang="zh-CN" sz="1400" dirty="0"/>
              <a:t>.</a:t>
            </a:r>
            <a:r>
              <a:rPr lang="zh-CN" altLang="en-US" sz="1400" dirty="0"/>
              <a:t> </a:t>
            </a:r>
            <a:r>
              <a:rPr lang="en-US" altLang="zh-CN" sz="1400" dirty="0"/>
              <a:t>ICLR’21.</a:t>
            </a:r>
            <a:endParaRPr lang="en-CA" altLang="zh-CN" sz="1400" dirty="0"/>
          </a:p>
        </p:txBody>
      </p:sp>
    </p:spTree>
    <p:extLst>
      <p:ext uri="{BB962C8B-B14F-4D97-AF65-F5344CB8AC3E}">
        <p14:creationId xmlns:p14="http://schemas.microsoft.com/office/powerpoint/2010/main" val="838950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7DD0-7880-1849-B56C-477CEC2D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Geometry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BBD0B-46AF-7A40-898B-CC2242A3C1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938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Conditional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Continuous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Flow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(CGCF)</a:t>
                </a:r>
              </a:p>
              <a:p>
                <a:pPr lvl="1"/>
                <a:r>
                  <a:rPr lang="en-US" altLang="zh-CN" dirty="0"/>
                  <a:t>Defines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invertible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mapping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between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pairwise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conditioning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molecular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CA" altLang="zh-CN" dirty="0"/>
              </a:p>
              <a:p>
                <a:pPr lvl="1"/>
                <a:r>
                  <a:rPr lang="en-US" altLang="zh-CN" dirty="0"/>
                  <a:t>Defines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continuous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dynamics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Neural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Ordinary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Equations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(ODEs):</a:t>
                </a:r>
                <a:r>
                  <a:rPr lang="zh-CN" altLang="en-US" dirty="0"/>
                  <a:t> </a:t>
                </a:r>
                <a:endParaRPr lang="en-CA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BBD0B-46AF-7A40-898B-CC2242A3C1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938"/>
                <a:ext cx="10515600" cy="4351338"/>
              </a:xfrm>
              <a:blipFill>
                <a:blip r:embed="rId2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9801BA0-3DE4-A248-8865-0CB38144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151" y="808177"/>
            <a:ext cx="1236317" cy="472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768A9-A9EF-7D41-8BA4-043810C94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455" b="1872"/>
          <a:stretch/>
        </p:blipFill>
        <p:spPr>
          <a:xfrm>
            <a:off x="2633830" y="4306936"/>
            <a:ext cx="5568561" cy="2390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1FDFC-8595-3443-A788-C9128EC0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626" y="3367263"/>
            <a:ext cx="6916971" cy="7554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003FAB-800E-E240-9256-F8F8F326BAB0}"/>
              </a:ext>
            </a:extLst>
          </p:cNvPr>
          <p:cNvSpPr/>
          <p:nvPr/>
        </p:nvSpPr>
        <p:spPr>
          <a:xfrm>
            <a:off x="5320748" y="3409013"/>
            <a:ext cx="1292088" cy="8847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49983B23-8C21-3447-81CF-7CB4718D731F}"/>
              </a:ext>
            </a:extLst>
          </p:cNvPr>
          <p:cNvSpPr/>
          <p:nvPr/>
        </p:nvSpPr>
        <p:spPr>
          <a:xfrm>
            <a:off x="9548190" y="4234070"/>
            <a:ext cx="1603513" cy="612648"/>
          </a:xfrm>
          <a:prstGeom prst="borderCallout1">
            <a:avLst>
              <a:gd name="adj1" fmla="val 18750"/>
              <a:gd name="adj2" fmla="val -8333"/>
              <a:gd name="adj3" fmla="val -19449"/>
              <a:gd name="adj4" fmla="val -181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042FD-8132-0C43-B7EF-A1018C24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3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7DD0-7880-1849-B56C-477CEC2D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Conformation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BBD0B-46AF-7A40-898B-CC2242A3C1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938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Defines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conformation</a:t>
                </a:r>
                <a:r>
                  <a:rPr lang="zh-CN" altLang="en-US" dirty="0"/>
                  <a:t> </a:t>
                </a:r>
                <a:r>
                  <a:rPr lang="en-US" altLang="zh-CN" i="1" dirty="0"/>
                  <a:t>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molecular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pairwise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d</a:t>
                </a:r>
              </a:p>
              <a:p>
                <a:endParaRPr lang="en-US" altLang="zh-CN" b="1" i="1" dirty="0"/>
              </a:p>
              <a:p>
                <a:endParaRPr lang="en-US" altLang="zh-CN" dirty="0"/>
              </a:p>
              <a:p>
                <a:r>
                  <a:rPr lang="en-US" altLang="zh-CN" dirty="0"/>
                  <a:t>Trying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conformations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R</a:t>
                </a:r>
                <a:r>
                  <a:rPr lang="zh-CN" altLang="en-US" i="1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satisfy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constraints</a:t>
                </a:r>
              </a:p>
              <a:p>
                <a:endParaRPr lang="en-US" altLang="zh-CN" b="1" i="1" dirty="0"/>
              </a:p>
              <a:p>
                <a:endParaRPr lang="en-US" altLang="zh-CN" b="1" i="1" dirty="0"/>
              </a:p>
              <a:p>
                <a:pPr marL="0" indent="0">
                  <a:buNone/>
                </a:pPr>
                <a:endParaRPr lang="en-US" altLang="zh-CN" b="1" i="1" dirty="0"/>
              </a:p>
              <a:p>
                <a:pPr marL="457200" lvl="1" indent="0">
                  <a:buNone/>
                </a:pPr>
                <a:endParaRPr lang="en-CA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BBD0B-46AF-7A40-898B-CC2242A3C1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938"/>
                <a:ext cx="10515600" cy="4351338"/>
              </a:xfrm>
              <a:blipFill>
                <a:blip r:embed="rId2"/>
                <a:stretch>
                  <a:fillRect l="-1086" t="-233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45768A9-A9EF-7D41-8BA4-043810C94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55" b="1872"/>
          <a:stretch/>
        </p:blipFill>
        <p:spPr>
          <a:xfrm>
            <a:off x="2633830" y="4306936"/>
            <a:ext cx="5568561" cy="2390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280D0-A7DF-E243-91DD-B6D1C643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993" y="813370"/>
            <a:ext cx="1307360" cy="466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55AB7B-C78B-234E-8693-0B7753C8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271" y="2460567"/>
            <a:ext cx="6053550" cy="8037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4AD85-6C00-4645-AFBB-3E1BB0AF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70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2579-D974-514A-8DCE-D2D1CC32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873D1-786D-4148-8A6D-48147A24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64" y="1690688"/>
            <a:ext cx="5143500" cy="411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88420B-692E-124E-8B97-90F3AFF31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48" r="5625" b="31749"/>
          <a:stretch/>
        </p:blipFill>
        <p:spPr>
          <a:xfrm>
            <a:off x="5591126" y="1528868"/>
            <a:ext cx="3288928" cy="1139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D6DB80-2291-E840-ADEC-900B264D16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88" t="36210" r="9304" b="36696"/>
          <a:stretch/>
        </p:blipFill>
        <p:spPr>
          <a:xfrm>
            <a:off x="5951401" y="3949147"/>
            <a:ext cx="2568378" cy="864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E65E5D-9231-7842-8590-43530F3394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94" t="25772" r="35156" b="22060"/>
          <a:stretch/>
        </p:blipFill>
        <p:spPr>
          <a:xfrm>
            <a:off x="8299267" y="510369"/>
            <a:ext cx="3635321" cy="2686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B58923-FF47-FC4B-9CBC-DBBDBBED8B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890" t="26029" r="36389" b="26148"/>
          <a:stretch/>
        </p:blipFill>
        <p:spPr>
          <a:xfrm>
            <a:off x="8486843" y="3002669"/>
            <a:ext cx="3559383" cy="259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7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67C4-7907-834A-B113-4C2E05C1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04F73-887B-034D-8109-5AB01868A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99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discovery</a:t>
            </a:r>
          </a:p>
          <a:p>
            <a:pPr lvl="1"/>
            <a:r>
              <a:rPr lang="en-US" altLang="zh-CN" dirty="0"/>
              <a:t>Extracting</a:t>
            </a:r>
            <a:r>
              <a:rPr lang="zh-CN" altLang="en-US" dirty="0"/>
              <a:t> </a:t>
            </a:r>
            <a:r>
              <a:rPr lang="en-US" altLang="zh-CN" dirty="0"/>
              <a:t>evidence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biomedical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graph-structured</a:t>
            </a:r>
            <a:endParaRPr lang="en-CA" altLang="zh-CN" dirty="0"/>
          </a:p>
          <a:p>
            <a:pPr lvl="1"/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molecules,</a:t>
            </a:r>
            <a:r>
              <a:rPr lang="zh-CN" altLang="en-US" dirty="0"/>
              <a:t> </a:t>
            </a:r>
            <a:r>
              <a:rPr lang="en-US" altLang="zh-CN" dirty="0"/>
              <a:t>proteins,</a:t>
            </a:r>
            <a:r>
              <a:rPr lang="zh-CN" altLang="en-US" dirty="0"/>
              <a:t> </a:t>
            </a:r>
            <a:r>
              <a:rPr lang="en-US" altLang="zh-CN" dirty="0"/>
              <a:t>biomedical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</a:p>
          <a:p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discovery</a:t>
            </a:r>
          </a:p>
          <a:p>
            <a:pPr lvl="1"/>
            <a:r>
              <a:rPr lang="en-US" altLang="zh-CN" dirty="0"/>
              <a:t>De</a:t>
            </a:r>
            <a:r>
              <a:rPr lang="zh-CN" altLang="en-US" dirty="0"/>
              <a:t> </a:t>
            </a:r>
            <a:r>
              <a:rPr lang="en-US" altLang="zh-CN" dirty="0"/>
              <a:t>novo</a:t>
            </a:r>
            <a:r>
              <a:rPr lang="zh-CN" altLang="en-US" dirty="0"/>
              <a:t> </a:t>
            </a:r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pPr lvl="1"/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repurposing</a:t>
            </a:r>
          </a:p>
          <a:p>
            <a:r>
              <a:rPr lang="en-US" altLang="zh-CN" dirty="0"/>
              <a:t>Next:</a:t>
            </a:r>
            <a:r>
              <a:rPr lang="zh-CN" altLang="en-US" dirty="0"/>
              <a:t> </a:t>
            </a:r>
            <a:r>
              <a:rPr lang="en-US" altLang="zh-CN" dirty="0"/>
              <a:t>moving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structures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6441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4BB9-70FF-AC49-9E53-BEC0609C3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  <a:r>
              <a:rPr lang="en-US" altLang="zh-CN" dirty="0"/>
              <a:t>!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7C444D-8A96-4247-8FC2-1B75E8A83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93" y="1433685"/>
            <a:ext cx="4903131" cy="462397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PhD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Students</a:t>
            </a:r>
          </a:p>
          <a:p>
            <a:pPr lvl="1"/>
            <a:r>
              <a:rPr lang="en-US" altLang="zh-CN" sz="1600" dirty="0" err="1"/>
              <a:t>Zhaocheng</a:t>
            </a:r>
            <a:r>
              <a:rPr lang="zh-CN" altLang="en-US" sz="1600" dirty="0"/>
              <a:t> </a:t>
            </a:r>
            <a:r>
              <a:rPr lang="en-US" altLang="zh-CN" sz="1600" dirty="0"/>
              <a:t>Zhu</a:t>
            </a:r>
          </a:p>
          <a:p>
            <a:pPr lvl="1"/>
            <a:r>
              <a:rPr lang="en-US" altLang="zh-CN" sz="1600" dirty="0"/>
              <a:t>Meng</a:t>
            </a:r>
            <a:r>
              <a:rPr lang="zh-CN" altLang="en-US" sz="1600" dirty="0"/>
              <a:t> </a:t>
            </a:r>
            <a:r>
              <a:rPr lang="en-US" altLang="zh-CN" sz="1600" dirty="0"/>
              <a:t>Qu</a:t>
            </a:r>
          </a:p>
          <a:p>
            <a:pPr lvl="1"/>
            <a:r>
              <a:rPr lang="en-US" altLang="zh-CN" sz="1600" dirty="0" err="1"/>
              <a:t>Andreea</a:t>
            </a:r>
            <a:r>
              <a:rPr lang="zh-CN" altLang="en-US" sz="1600" dirty="0"/>
              <a:t> </a:t>
            </a:r>
            <a:r>
              <a:rPr lang="en-US" altLang="zh-CN" sz="1600" dirty="0" err="1"/>
              <a:t>Deac</a:t>
            </a:r>
            <a:endParaRPr lang="en-US" altLang="zh-CN" sz="1600" dirty="0"/>
          </a:p>
          <a:p>
            <a:pPr lvl="1"/>
            <a:r>
              <a:rPr lang="en-US" sz="1600" dirty="0"/>
              <a:t>Louis-Pascal </a:t>
            </a:r>
            <a:r>
              <a:rPr lang="en-US" sz="1600" dirty="0" err="1"/>
              <a:t>Xhonneux</a:t>
            </a:r>
            <a:endParaRPr lang="en-US" sz="1600" dirty="0"/>
          </a:p>
          <a:p>
            <a:pPr lvl="1"/>
            <a:r>
              <a:rPr lang="en-US" altLang="zh-CN" sz="1600" dirty="0" err="1"/>
              <a:t>Shengchao</a:t>
            </a:r>
            <a:r>
              <a:rPr lang="zh-CN" altLang="en-US" sz="1600" dirty="0"/>
              <a:t> </a:t>
            </a:r>
            <a:r>
              <a:rPr lang="en-US" altLang="zh-CN" sz="1600" dirty="0"/>
              <a:t>Liu</a:t>
            </a:r>
          </a:p>
          <a:p>
            <a:pPr lvl="1"/>
            <a:r>
              <a:rPr lang="en-US" altLang="zh-CN" sz="1600" dirty="0" err="1"/>
              <a:t>Chence</a:t>
            </a:r>
            <a:r>
              <a:rPr lang="zh-CN" altLang="en-US" sz="1600" dirty="0"/>
              <a:t> </a:t>
            </a:r>
            <a:r>
              <a:rPr lang="en-US" altLang="zh-CN" sz="1600" dirty="0"/>
              <a:t>Shi</a:t>
            </a:r>
          </a:p>
          <a:p>
            <a:pPr lvl="1"/>
            <a:r>
              <a:rPr lang="en-US" altLang="zh-CN" sz="1600" dirty="0" err="1"/>
              <a:t>Minghao</a:t>
            </a:r>
            <a:r>
              <a:rPr lang="zh-CN" altLang="en-US" sz="1600" dirty="0"/>
              <a:t> </a:t>
            </a:r>
            <a:r>
              <a:rPr lang="en-US" altLang="zh-CN" sz="1600" dirty="0"/>
              <a:t>Xu</a:t>
            </a:r>
          </a:p>
          <a:p>
            <a:pPr lvl="1"/>
            <a:r>
              <a:rPr lang="en-US" altLang="zh-CN" sz="1600" dirty="0" err="1"/>
              <a:t>Zuobai</a:t>
            </a:r>
            <a:r>
              <a:rPr lang="zh-CN" altLang="en-US" sz="1600" dirty="0"/>
              <a:t> </a:t>
            </a:r>
            <a:r>
              <a:rPr lang="en-US" altLang="zh-CN" sz="1600" dirty="0"/>
              <a:t>Zhang</a:t>
            </a:r>
          </a:p>
          <a:p>
            <a:pPr lvl="1"/>
            <a:r>
              <a:rPr lang="en-US" altLang="zh-CN" sz="1600" dirty="0" err="1"/>
              <a:t>Huiyu</a:t>
            </a:r>
            <a:r>
              <a:rPr lang="zh-CN" altLang="en-US" sz="1600" dirty="0"/>
              <a:t> </a:t>
            </a:r>
            <a:r>
              <a:rPr lang="en-US" altLang="zh-CN" sz="1600" dirty="0"/>
              <a:t>Cai</a:t>
            </a:r>
          </a:p>
          <a:p>
            <a:pPr lvl="1"/>
            <a:r>
              <a:rPr lang="en-US" altLang="zh-CN" sz="1600" dirty="0" err="1"/>
              <a:t>Farzaneh</a:t>
            </a:r>
            <a:r>
              <a:rPr lang="zh-CN" altLang="en-US" sz="1600" dirty="0"/>
              <a:t> </a:t>
            </a:r>
            <a:r>
              <a:rPr lang="en-US" altLang="zh-CN" sz="1600" dirty="0" err="1"/>
              <a:t>Heidari</a:t>
            </a:r>
            <a:endParaRPr lang="en-US" altLang="zh-CN" sz="1600" dirty="0"/>
          </a:p>
          <a:p>
            <a:r>
              <a:rPr lang="en-US" altLang="zh-CN" sz="2000" b="1" dirty="0"/>
              <a:t>Collaborators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previous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students</a:t>
            </a:r>
            <a:r>
              <a:rPr lang="en-US" altLang="zh-CN" sz="2000" dirty="0"/>
              <a:t>:,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Yoshua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Bengio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Jian</a:t>
            </a:r>
            <a:r>
              <a:rPr lang="zh-CN" altLang="en-US" sz="2000" dirty="0"/>
              <a:t> </a:t>
            </a:r>
            <a:r>
              <a:rPr lang="en-US" altLang="zh-CN" sz="2000" dirty="0"/>
              <a:t>Peng,</a:t>
            </a:r>
            <a:r>
              <a:rPr lang="zh-CN" altLang="en-US" sz="2000" dirty="0"/>
              <a:t> </a:t>
            </a:r>
            <a:r>
              <a:rPr lang="en-US" altLang="zh-CN" sz="2000" dirty="0"/>
              <a:t>Fei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Feixiong</a:t>
            </a:r>
            <a:r>
              <a:rPr lang="zh-CN" altLang="en-US" sz="2000" dirty="0"/>
              <a:t> </a:t>
            </a:r>
            <a:r>
              <a:rPr lang="en-US" altLang="zh-CN" sz="2000" dirty="0"/>
              <a:t>Cheng,</a:t>
            </a:r>
            <a:r>
              <a:rPr lang="zh-CN" altLang="en-US" sz="2000" dirty="0"/>
              <a:t> </a:t>
            </a:r>
            <a:r>
              <a:rPr lang="en-US" altLang="zh-CN" sz="2000" dirty="0"/>
              <a:t>P</a:t>
            </a:r>
            <a:r>
              <a:rPr lang="en-CA" altLang="zh-CN" sz="2000" dirty="0" err="1"/>
              <a:t>ietro</a:t>
            </a:r>
            <a:r>
              <a:rPr lang="en-CA" altLang="zh-CN" sz="2000" dirty="0"/>
              <a:t> </a:t>
            </a:r>
            <a:r>
              <a:rPr lang="en-US" altLang="zh-CN" sz="2000" dirty="0"/>
              <a:t>L</a:t>
            </a:r>
            <a:r>
              <a:rPr lang="en-CA" altLang="zh-CN" sz="2000" dirty="0"/>
              <a:t>io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</a:t>
            </a:r>
            <a:r>
              <a:rPr lang="en-CA" altLang="zh-CN" sz="2000" dirty="0" err="1"/>
              <a:t>onnor</a:t>
            </a:r>
            <a:r>
              <a:rPr lang="en-CA" altLang="zh-CN" sz="2000" dirty="0"/>
              <a:t> </a:t>
            </a:r>
            <a:r>
              <a:rPr lang="en-US" altLang="zh-CN" sz="2000" dirty="0"/>
              <a:t>W</a:t>
            </a:r>
            <a:r>
              <a:rPr lang="en-CA" altLang="zh-CN" sz="2000" dirty="0"/>
              <a:t>.</a:t>
            </a:r>
            <a:r>
              <a:rPr lang="en-US" altLang="zh-CN" sz="2000" dirty="0"/>
              <a:t>C</a:t>
            </a:r>
            <a:r>
              <a:rPr lang="en-CA" altLang="zh-CN" sz="2000" dirty="0" err="1"/>
              <a:t>oley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</a:t>
            </a:r>
            <a:r>
              <a:rPr lang="en-CA" altLang="zh-CN" sz="2000" dirty="0" err="1"/>
              <a:t>afael</a:t>
            </a:r>
            <a:r>
              <a:rPr lang="en-CA" altLang="zh-CN" sz="2000" dirty="0"/>
              <a:t> </a:t>
            </a:r>
            <a:r>
              <a:rPr lang="en-US" altLang="zh-CN" sz="2000" dirty="0"/>
              <a:t>G</a:t>
            </a:r>
            <a:r>
              <a:rPr lang="en-CA" altLang="zh-CN" sz="2000" dirty="0" err="1"/>
              <a:t>omez-bombarelli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Fanyun</a:t>
            </a:r>
            <a:r>
              <a:rPr lang="zh-CN" altLang="en-US" sz="2000" dirty="0"/>
              <a:t> </a:t>
            </a:r>
            <a:r>
              <a:rPr lang="en-US" altLang="zh-CN" sz="2000" dirty="0"/>
              <a:t>Sun,</a:t>
            </a:r>
            <a:r>
              <a:rPr lang="zh-CN" altLang="en-US" sz="2000" dirty="0"/>
              <a:t> </a:t>
            </a:r>
            <a:r>
              <a:rPr lang="en-US" sz="2000" dirty="0" err="1"/>
              <a:t>Hongyu</a:t>
            </a:r>
            <a:r>
              <a:rPr lang="en-US" sz="2000" dirty="0"/>
              <a:t> Guo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Jordan Hoffmann, Vikas Verma,….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6D47BB-EBAC-B24F-8080-BBBC8B03640B}"/>
              </a:ext>
            </a:extLst>
          </p:cNvPr>
          <p:cNvGrpSpPr/>
          <p:nvPr/>
        </p:nvGrpSpPr>
        <p:grpSpPr>
          <a:xfrm>
            <a:off x="5428756" y="728481"/>
            <a:ext cx="6294115" cy="5401037"/>
            <a:chOff x="5319953" y="281306"/>
            <a:chExt cx="6803975" cy="629538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425246F-B067-0647-A41E-F93EE62F749B}"/>
                </a:ext>
              </a:extLst>
            </p:cNvPr>
            <p:cNvGrpSpPr/>
            <p:nvPr/>
          </p:nvGrpSpPr>
          <p:grpSpPr>
            <a:xfrm>
              <a:off x="5319953" y="281306"/>
              <a:ext cx="6725477" cy="4770783"/>
              <a:chOff x="5811079" y="1357967"/>
              <a:chExt cx="5729264" cy="412130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2A4968A-0089-4A4F-ADFD-29BC352F3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6019" y="1633369"/>
                <a:ext cx="2484324" cy="89667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DE4A757-7B66-FC44-8E44-83B743525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1079" y="1357967"/>
                <a:ext cx="2999884" cy="128495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7A5F1D0-4DFC-824A-8BCB-151DF9907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8780" y="2942863"/>
                <a:ext cx="1590591" cy="98387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9760FA6-D4AA-E84B-8C1B-358F7179E4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7570" t="13777" r="19652" b="23339"/>
              <a:stretch/>
            </p:blipFill>
            <p:spPr>
              <a:xfrm>
                <a:off x="6176485" y="4267353"/>
                <a:ext cx="2938304" cy="121192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BAABCA-ED9F-3F45-8F7C-B9F20BE1D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8156" y="3049947"/>
                <a:ext cx="2714963" cy="75810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D0701EE-E661-B84B-A14C-93CD5C82B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54857" y="4430774"/>
                <a:ext cx="1798943" cy="885080"/>
              </a:xfrm>
              <a:prstGeom prst="rect">
                <a:avLst/>
              </a:prstGeom>
            </p:spPr>
          </p:pic>
        </p:grpSp>
        <p:pic>
          <p:nvPicPr>
            <p:cNvPr id="1026" name="Picture 2" descr="Prof. William Wang awarded Tencent AI Lab Rhino-Bird Gift Fund to work on  dialogue systems | UCSB Computer Science">
              <a:extLst>
                <a:ext uri="{FF2B5EF4-FFF2-40B4-BE49-F238E27FC236}">
                  <a16:creationId xmlns:a16="http://schemas.microsoft.com/office/drawing/2014/main" id="{10590505-21F9-D14C-9473-9E0669347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127618"/>
              <a:ext cx="2549236" cy="136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msung logo and symbol, meaning, history, PNG">
              <a:extLst>
                <a:ext uri="{FF2B5EF4-FFF2-40B4-BE49-F238E27FC236}">
                  <a16:creationId xmlns:a16="http://schemas.microsoft.com/office/drawing/2014/main" id="{DD3F7CDD-F891-864C-9019-829B91DE6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979" y="5173786"/>
              <a:ext cx="3299949" cy="140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0D5FFC7-70ED-E94B-BD71-42EEB3D47B1B}"/>
              </a:ext>
            </a:extLst>
          </p:cNvPr>
          <p:cNvSpPr/>
          <p:nvPr/>
        </p:nvSpPr>
        <p:spPr>
          <a:xfrm>
            <a:off x="3398184" y="1422843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Master</a:t>
            </a:r>
            <a:r>
              <a:rPr lang="zh-CN" altLang="en-US" b="1" dirty="0"/>
              <a:t> </a:t>
            </a:r>
            <a:r>
              <a:rPr lang="en-US" altLang="zh-CN" b="1" dirty="0"/>
              <a:t>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Minkai</a:t>
            </a:r>
            <a:r>
              <a:rPr lang="zh-CN" altLang="en-US" sz="1600" dirty="0"/>
              <a:t> </a:t>
            </a:r>
            <a:r>
              <a:rPr lang="en-US" altLang="zh-CN" sz="1600" dirty="0"/>
              <a:t>Xu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Jiarui</a:t>
            </a:r>
            <a:r>
              <a:rPr lang="zh-CN" altLang="en-US" sz="1600" dirty="0"/>
              <a:t> </a:t>
            </a:r>
            <a:r>
              <a:rPr lang="en-US" altLang="zh-CN" sz="1600" dirty="0"/>
              <a:t>Lu</a:t>
            </a:r>
          </a:p>
        </p:txBody>
      </p:sp>
    </p:spTree>
    <p:extLst>
      <p:ext uri="{BB962C8B-B14F-4D97-AF65-F5344CB8AC3E}">
        <p14:creationId xmlns:p14="http://schemas.microsoft.com/office/powerpoint/2010/main" val="69379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75F8-4C5C-EE41-BC5F-697537AA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32B34-96BE-B544-8DB4-44CA8C19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947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CN" sz="1600" dirty="0" err="1"/>
              <a:t>Fanyun</a:t>
            </a:r>
            <a:r>
              <a:rPr lang="en-US" altLang="zh-CN" sz="1600" dirty="0"/>
              <a:t> Sun, Jordan Hoffman, Vikas Verma and Jian Tang. </a:t>
            </a:r>
            <a:r>
              <a:rPr lang="en-US" sz="1600" b="1" dirty="0" err="1"/>
              <a:t>InfoGraph</a:t>
            </a:r>
            <a:r>
              <a:rPr lang="en-US" sz="1600" b="1" dirty="0"/>
              <a:t>: Unsupervised and Semi-supervised Graph-Level Representation Learning via Mutual Information Maximization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ICLR’20</a:t>
            </a:r>
            <a:r>
              <a:rPr lang="en-CA" sz="1600" dirty="0"/>
              <a:t>. </a:t>
            </a:r>
          </a:p>
          <a:p>
            <a:r>
              <a:rPr lang="en-US" sz="1600" dirty="0" err="1"/>
              <a:t>Chence</a:t>
            </a:r>
            <a:r>
              <a:rPr lang="en-US" sz="1600" dirty="0"/>
              <a:t> Shi*, </a:t>
            </a:r>
            <a:r>
              <a:rPr lang="en-US" sz="1600" dirty="0" err="1"/>
              <a:t>Minkai</a:t>
            </a:r>
            <a:r>
              <a:rPr lang="en-US" sz="1600" dirty="0"/>
              <a:t> Xu*, </a:t>
            </a:r>
            <a:r>
              <a:rPr lang="en-US" sz="1600" dirty="0" err="1"/>
              <a:t>Zhaocheng</a:t>
            </a:r>
            <a:r>
              <a:rPr lang="en-US" sz="1600" dirty="0"/>
              <a:t> Zhu, </a:t>
            </a:r>
            <a:r>
              <a:rPr lang="en-US" sz="1600" dirty="0" err="1"/>
              <a:t>Weinan</a:t>
            </a:r>
            <a:r>
              <a:rPr lang="en-US" sz="1600" dirty="0"/>
              <a:t> Zhang, Ming Zhang, and Jian Tang. </a:t>
            </a:r>
            <a:r>
              <a:rPr lang="en-US" sz="1600" b="1" dirty="0" err="1"/>
              <a:t>GraphAF</a:t>
            </a:r>
            <a:r>
              <a:rPr lang="en-US" sz="1600" b="1" dirty="0"/>
              <a:t>: a Flow-based Autoregressive Model for Molecular Graph Generation. </a:t>
            </a:r>
            <a:r>
              <a:rPr lang="en-US" altLang="zh-CN" sz="1600" dirty="0"/>
              <a:t>ICLR’20.</a:t>
            </a:r>
          </a:p>
          <a:p>
            <a:r>
              <a:rPr kumimoji="1"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Chence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Shi,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Minkai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Xu,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 err="1">
                <a:latin typeface="Times New Roman" charset="0"/>
                <a:ea typeface="Times New Roman" charset="0"/>
                <a:cs typeface="Times New Roman" charset="0"/>
              </a:rPr>
              <a:t>Hongyu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Guo,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Ming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Zhang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Jian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Tang.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b="1" dirty="0">
                <a:latin typeface="Times New Roman" charset="0"/>
                <a:ea typeface="Times New Roman" charset="0"/>
                <a:cs typeface="Times New Roman" charset="0"/>
              </a:rPr>
              <a:t>A Graph to Graphs Framework for Retrosynthesis Prediction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CA" altLang="zh-CN" sz="1600" dirty="0">
                <a:latin typeface="Times New Roman" charset="0"/>
                <a:ea typeface="Times New Roman" charset="0"/>
                <a:cs typeface="Times New Roman" charset="0"/>
              </a:rPr>
              <a:t>ICML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2020.</a:t>
            </a:r>
            <a:r>
              <a:rPr kumimoji="1"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r>
              <a:rPr lang="en-US" sz="1600" dirty="0" err="1"/>
              <a:t>Minkai</a:t>
            </a:r>
            <a:r>
              <a:rPr lang="en-US" sz="1600" dirty="0"/>
              <a:t> Xu*, </a:t>
            </a:r>
            <a:r>
              <a:rPr lang="en-US" sz="1600" dirty="0" err="1"/>
              <a:t>Shitong</a:t>
            </a:r>
            <a:r>
              <a:rPr lang="en-US" sz="1600" dirty="0"/>
              <a:t> Luo*, </a:t>
            </a:r>
            <a:r>
              <a:rPr lang="en-US" sz="1600" dirty="0" err="1"/>
              <a:t>Yoshua</a:t>
            </a:r>
            <a:r>
              <a:rPr lang="en-US" sz="1600" dirty="0"/>
              <a:t> </a:t>
            </a:r>
            <a:r>
              <a:rPr lang="en-US" sz="1600" dirty="0" err="1"/>
              <a:t>Bengio</a:t>
            </a:r>
            <a:r>
              <a:rPr lang="en-US" sz="1600" dirty="0"/>
              <a:t>, Jian Peng, Jian Tang. </a:t>
            </a:r>
            <a:r>
              <a:rPr lang="en-US" sz="1600" b="1" dirty="0"/>
              <a:t>Learning Neural Generative Dynamics for Molecular Conformation Generation</a:t>
            </a:r>
            <a:r>
              <a:rPr lang="en-US" sz="1600" dirty="0"/>
              <a:t>. </a:t>
            </a:r>
            <a:r>
              <a:rPr lang="en-US" altLang="zh-CN" sz="1600" dirty="0"/>
              <a:t>ICLR’21</a:t>
            </a:r>
            <a:r>
              <a:rPr lang="en-US" sz="1600" dirty="0"/>
              <a:t>.</a:t>
            </a:r>
          </a:p>
          <a:p>
            <a:r>
              <a:rPr lang="en-US" sz="1600" dirty="0"/>
              <a:t>Sun, </a:t>
            </a:r>
            <a:r>
              <a:rPr lang="en-US" sz="1600" dirty="0" err="1"/>
              <a:t>Zhiqing</a:t>
            </a:r>
            <a:r>
              <a:rPr lang="en-US" sz="1600" dirty="0"/>
              <a:t>, </a:t>
            </a:r>
            <a:r>
              <a:rPr lang="en-US" sz="1600" dirty="0" err="1"/>
              <a:t>Zhihong</a:t>
            </a:r>
            <a:r>
              <a:rPr lang="en-US" sz="1600" dirty="0"/>
              <a:t> Deng, Jian-Yun </a:t>
            </a:r>
            <a:r>
              <a:rPr lang="en-US" sz="1600" dirty="0" err="1"/>
              <a:t>Nie</a:t>
            </a:r>
            <a:r>
              <a:rPr lang="en-US" sz="1600" dirty="0"/>
              <a:t>, and Jian Tang et al. "</a:t>
            </a:r>
            <a:r>
              <a:rPr lang="en-US" sz="1600" b="1" dirty="0"/>
              <a:t>Rotate: Knowledge graph embedding by relational rotation in complex space</a:t>
            </a:r>
            <a:r>
              <a:rPr lang="en-US" sz="1600" dirty="0"/>
              <a:t>." ICLR’2019.</a:t>
            </a:r>
          </a:p>
          <a:p>
            <a:r>
              <a:rPr lang="en-US" sz="1600" dirty="0"/>
              <a:t>Qu, Meng, and Jian Tang. "</a:t>
            </a:r>
            <a:r>
              <a:rPr lang="en-US" sz="1600" b="1" dirty="0"/>
              <a:t>Probabilistic logic neural networks for reasoning</a:t>
            </a:r>
            <a:r>
              <a:rPr lang="en-US" sz="1600" dirty="0"/>
              <a:t>." Advances in Neural Information Processing Systems. 2019.</a:t>
            </a:r>
          </a:p>
          <a:p>
            <a:r>
              <a:rPr lang="en-US" sz="1600" dirty="0"/>
              <a:t>Qu, Meng*, Chen, </a:t>
            </a:r>
            <a:r>
              <a:rPr lang="en-US" sz="1600" dirty="0" err="1"/>
              <a:t>Junkun</a:t>
            </a:r>
            <a:r>
              <a:rPr lang="en-US" sz="1600" dirty="0"/>
              <a:t>*, </a:t>
            </a:r>
            <a:r>
              <a:rPr lang="en-US" sz="1600" dirty="0" err="1"/>
              <a:t>Xhonneux</a:t>
            </a:r>
            <a:r>
              <a:rPr lang="en-US" sz="1600" dirty="0"/>
              <a:t> Louis-Pascal, </a:t>
            </a:r>
            <a:r>
              <a:rPr lang="en-US" sz="1600" dirty="0" err="1"/>
              <a:t>Bengio</a:t>
            </a:r>
            <a:r>
              <a:rPr lang="en-US" sz="1600" dirty="0"/>
              <a:t> </a:t>
            </a:r>
            <a:r>
              <a:rPr lang="en-US" sz="1600" dirty="0" err="1"/>
              <a:t>Yoshua</a:t>
            </a:r>
            <a:r>
              <a:rPr lang="en-US" sz="1600" dirty="0"/>
              <a:t>, and Tang, Jian. "</a:t>
            </a:r>
            <a:r>
              <a:rPr lang="en-US" sz="1600" b="1" dirty="0" err="1"/>
              <a:t>RNNLogic</a:t>
            </a:r>
            <a:r>
              <a:rPr lang="en-US" sz="1600" b="1" dirty="0"/>
              <a:t>: Learning Logic Rules for Reasoning on Knowledge Graphs</a:t>
            </a:r>
            <a:r>
              <a:rPr lang="en-US" sz="1600" dirty="0"/>
              <a:t>." ICLR’2021.</a:t>
            </a:r>
          </a:p>
          <a:p>
            <a:r>
              <a:rPr lang="en-US" sz="1600" dirty="0"/>
              <a:t>Thomas </a:t>
            </a:r>
            <a:r>
              <a:rPr lang="en-US" sz="1600" dirty="0" err="1"/>
              <a:t>Gaudelet</a:t>
            </a:r>
            <a:r>
              <a:rPr lang="en-US" sz="1600" dirty="0"/>
              <a:t>, Ben Day, Arian R </a:t>
            </a:r>
            <a:r>
              <a:rPr lang="en-US" sz="1600" dirty="0" err="1"/>
              <a:t>Jamasb</a:t>
            </a:r>
            <a:r>
              <a:rPr lang="en-US" sz="1600" dirty="0"/>
              <a:t>, </a:t>
            </a:r>
            <a:r>
              <a:rPr lang="en-US" sz="1600" dirty="0" err="1"/>
              <a:t>Jyothish</a:t>
            </a:r>
            <a:r>
              <a:rPr lang="en-US" sz="1600" dirty="0"/>
              <a:t> Soman, Cristian </a:t>
            </a:r>
            <a:r>
              <a:rPr lang="en-US" sz="1600" dirty="0" err="1"/>
              <a:t>Regep</a:t>
            </a:r>
            <a:r>
              <a:rPr lang="en-US" sz="1600" dirty="0"/>
              <a:t>, Gertrude Liu, Jeremy BR Hayter, Richard Vickers, Charles Roberts, Jian Tang, David Roblin, Tom L Blundell, Michael M Bronstein, Jake P Taylor-King</a:t>
            </a:r>
            <a:r>
              <a:rPr lang="en-US" altLang="zh-CN" sz="1600" b="1" dirty="0"/>
              <a:t>.</a:t>
            </a:r>
            <a:r>
              <a:rPr lang="zh-CN" altLang="en-US" sz="1600" b="1" dirty="0"/>
              <a:t> </a:t>
            </a:r>
            <a:r>
              <a:rPr lang="en-CA" sz="1600" b="1" u="sng" dirty="0">
                <a:hlinkClick r:id="rId2"/>
              </a:rPr>
              <a:t>Utilising Graph Machine Learning within Drug Discovery and Development</a:t>
            </a:r>
            <a:r>
              <a:rPr lang="en-US" altLang="zh-CN" sz="1600" b="1" u="sng" dirty="0"/>
              <a:t>.</a:t>
            </a:r>
            <a:r>
              <a:rPr lang="zh-CN" altLang="en-US" sz="1600" b="1" u="sng" dirty="0"/>
              <a:t> </a:t>
            </a:r>
            <a:r>
              <a:rPr lang="en-CA" sz="1600" dirty="0"/>
              <a:t>arXiv:2012.05716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2021</a:t>
            </a:r>
            <a:endParaRPr lang="en-CA" sz="1600" dirty="0"/>
          </a:p>
          <a:p>
            <a:r>
              <a:rPr lang="en-US" sz="1600" dirty="0" err="1"/>
              <a:t>Yadi</a:t>
            </a:r>
            <a:r>
              <a:rPr lang="en-US" sz="1600" dirty="0"/>
              <a:t> Zhou, Fei Wang, Jian Tang, Ruth </a:t>
            </a:r>
            <a:r>
              <a:rPr lang="en-US" sz="1600" dirty="0" err="1"/>
              <a:t>Nussinov</a:t>
            </a:r>
            <a:r>
              <a:rPr lang="en-US" sz="1600" dirty="0"/>
              <a:t>, </a:t>
            </a:r>
            <a:r>
              <a:rPr lang="en-US" sz="1600" dirty="0" err="1"/>
              <a:t>Feixiong</a:t>
            </a:r>
            <a:r>
              <a:rPr lang="en-US" sz="1600" dirty="0"/>
              <a:t> Cheng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CA" sz="1600" b="1" dirty="0">
                <a:hlinkClick r:id="rId3"/>
              </a:rPr>
              <a:t>Artificial intelligence in COVID-19 drug repurposing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CA" sz="1600" dirty="0"/>
              <a:t>The Lancet Digital Health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2020</a:t>
            </a:r>
            <a:br>
              <a:rPr lang="en-CA" sz="2000" dirty="0"/>
            </a:br>
            <a:endParaRPr lang="en-CA" sz="2000" dirty="0"/>
          </a:p>
          <a:p>
            <a:endParaRPr lang="en-US" sz="1600" b="1" dirty="0"/>
          </a:p>
          <a:p>
            <a:endParaRPr lang="en-US" sz="2400" dirty="0"/>
          </a:p>
          <a:p>
            <a:endParaRPr lang="en-CA" sz="24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469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91E18-5DB7-494B-AD13-A7EA9CB0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Energy-based</a:t>
            </a:r>
            <a:r>
              <a:rPr lang="zh-CN" altLang="en-US" dirty="0"/>
              <a:t> </a:t>
            </a:r>
            <a:r>
              <a:rPr lang="en-US" altLang="zh-CN" dirty="0"/>
              <a:t>Tilting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95CB57-5687-554C-9B34-7B5B5B0E9D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Further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correct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with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energy-based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tilting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term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endParaRPr lang="en-CA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Explicitly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learn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energy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function</a:t>
                </a:r>
                <a:r>
                  <a:rPr lang="zh-CN" altLang="en-US" sz="2400" dirty="0"/>
                  <a:t>              </a:t>
                </a:r>
                <a:r>
                  <a:rPr lang="en-US" altLang="zh-CN" sz="2400" dirty="0"/>
                  <a:t>with</a:t>
                </a:r>
                <a:r>
                  <a:rPr lang="zh-CN" altLang="en-US" sz="2400" dirty="0"/>
                  <a:t> </a:t>
                </a:r>
                <a:r>
                  <a:rPr lang="en-US" altLang="zh-CN" sz="2400" dirty="0" err="1"/>
                  <a:t>SchNet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</a:t>
                </a:r>
                <a:r>
                  <a:rPr lang="en-CA" sz="2400" dirty="0" err="1"/>
                  <a:t>Schütt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al.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2017)</a:t>
                </a:r>
              </a:p>
              <a:p>
                <a:pPr lvl="1"/>
                <a:r>
                  <a:rPr lang="en-US" altLang="zh-CN" sz="2000" dirty="0"/>
                  <a:t>Neural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message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passing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3D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95CB57-5687-554C-9B34-7B5B5B0E9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EE6A33-FF16-224D-BC30-ED1B6D78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474" y="2373960"/>
            <a:ext cx="5737374" cy="637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28C4BE-14BE-1948-888F-537696FB4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08"/>
          <a:stretch/>
        </p:blipFill>
        <p:spPr>
          <a:xfrm>
            <a:off x="5438272" y="3365891"/>
            <a:ext cx="982869" cy="3123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3EE852-C045-2746-9FD0-D5EA45B6A9AC}"/>
              </a:ext>
            </a:extLst>
          </p:cNvPr>
          <p:cNvGrpSpPr/>
          <p:nvPr/>
        </p:nvGrpSpPr>
        <p:grpSpPr>
          <a:xfrm>
            <a:off x="5117158" y="4691395"/>
            <a:ext cx="2160976" cy="922215"/>
            <a:chOff x="5518069" y="4538995"/>
            <a:chExt cx="2160976" cy="92221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056F69-55A6-4746-AB69-61287C6440C5}"/>
                </a:ext>
              </a:extLst>
            </p:cNvPr>
            <p:cNvSpPr/>
            <p:nvPr/>
          </p:nvSpPr>
          <p:spPr>
            <a:xfrm>
              <a:off x="5518069" y="4538995"/>
              <a:ext cx="2160976" cy="9222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52999A-887D-6740-9639-263CA74A54DB}"/>
                </a:ext>
              </a:extLst>
            </p:cNvPr>
            <p:cNvSpPr txBox="1"/>
            <p:nvPr/>
          </p:nvSpPr>
          <p:spPr>
            <a:xfrm>
              <a:off x="5518069" y="4681058"/>
              <a:ext cx="21609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 err="1"/>
                <a:t>SchNet</a:t>
              </a:r>
              <a:r>
                <a:rPr lang="zh-CN" altLang="en-US" sz="2000" dirty="0"/>
                <a:t> </a:t>
              </a:r>
              <a:endParaRPr lang="en-CA" altLang="zh-CN" sz="2000" dirty="0"/>
            </a:p>
            <a:p>
              <a:pPr algn="ctr"/>
              <a:r>
                <a:rPr lang="en-US" altLang="zh-CN" sz="2000" dirty="0"/>
                <a:t>(</a:t>
              </a:r>
              <a:r>
                <a:rPr lang="en-CA" sz="2000" dirty="0" err="1"/>
                <a:t>Schütt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et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al.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2017)</a:t>
              </a:r>
              <a:endParaRPr lang="en-US" sz="2000" dirty="0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E2B13-88CB-4A49-A1C0-783E03E8CA9B}"/>
              </a:ext>
            </a:extLst>
          </p:cNvPr>
          <p:cNvSpPr/>
          <p:nvPr/>
        </p:nvSpPr>
        <p:spPr>
          <a:xfrm>
            <a:off x="7416892" y="4947399"/>
            <a:ext cx="450574" cy="324680"/>
          </a:xfrm>
          <a:prstGeom prst="rightArrow">
            <a:avLst>
              <a:gd name="adj1" fmla="val 50000"/>
              <a:gd name="adj2" fmla="val 4830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≈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BAC84-1E03-3143-B0CA-5D936D136AA4}"/>
              </a:ext>
            </a:extLst>
          </p:cNvPr>
          <p:cNvSpPr txBox="1"/>
          <p:nvPr/>
        </p:nvSpPr>
        <p:spPr>
          <a:xfrm>
            <a:off x="8006224" y="4902747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Energy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B053351-5448-7E4C-BBF0-35321CBF5419}"/>
              </a:ext>
            </a:extLst>
          </p:cNvPr>
          <p:cNvSpPr/>
          <p:nvPr/>
        </p:nvSpPr>
        <p:spPr>
          <a:xfrm>
            <a:off x="4527826" y="4938603"/>
            <a:ext cx="450574" cy="324680"/>
          </a:xfrm>
          <a:prstGeom prst="rightArrow">
            <a:avLst>
              <a:gd name="adj1" fmla="val 50000"/>
              <a:gd name="adj2" fmla="val 4830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≈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FC6A09-9F16-AB41-9712-45C01CD4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39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7AC3A2-B96B-1945-858C-A6027C5889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43" t="51085" r="30657" b="23082"/>
          <a:stretch/>
        </p:blipFill>
        <p:spPr>
          <a:xfrm>
            <a:off x="3102969" y="4273055"/>
            <a:ext cx="903652" cy="8802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F9014F-D3A9-1842-99A9-45384BF54C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59" t="7482" r="73595" b="61804"/>
          <a:stretch/>
        </p:blipFill>
        <p:spPr>
          <a:xfrm>
            <a:off x="3084600" y="5272079"/>
            <a:ext cx="965696" cy="9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97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94E-BD03-834D-B5BF-93C9985B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Graph-Structured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D64B9-BD64-A44B-812B-69CEC290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57" y="2121574"/>
            <a:ext cx="3573670" cy="2649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8469C-1AB7-1A4F-ABBB-239F1A45A812}"/>
              </a:ext>
            </a:extLst>
          </p:cNvPr>
          <p:cNvSpPr txBox="1"/>
          <p:nvPr/>
        </p:nvSpPr>
        <p:spPr>
          <a:xfrm>
            <a:off x="7318387" y="3396600"/>
            <a:ext cx="120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Figure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</a:p>
          <a:p>
            <a:r>
              <a:rPr lang="en-US" altLang="zh-CN" sz="1200" dirty="0" err="1"/>
              <a:t>Gaudelet</a:t>
            </a:r>
            <a:r>
              <a:rPr lang="zh-CN" altLang="en-US" sz="1200" dirty="0"/>
              <a:t> </a:t>
            </a:r>
            <a:r>
              <a:rPr lang="en-US" altLang="zh-CN" sz="1200" dirty="0"/>
              <a:t>et</a:t>
            </a:r>
            <a:r>
              <a:rPr lang="zh-CN" altLang="en-US" sz="1200" dirty="0"/>
              <a:t> </a:t>
            </a:r>
            <a:r>
              <a:rPr lang="en-US" altLang="zh-CN" sz="1200" dirty="0"/>
              <a:t>al.</a:t>
            </a:r>
            <a:r>
              <a:rPr lang="zh-CN" altLang="en-US" sz="1200" dirty="0"/>
              <a:t>  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15DB1-73FE-B24D-A462-4A5296530A17}"/>
              </a:ext>
            </a:extLst>
          </p:cNvPr>
          <p:cNvSpPr txBox="1"/>
          <p:nvPr/>
        </p:nvSpPr>
        <p:spPr>
          <a:xfrm>
            <a:off x="11253305" y="3181156"/>
            <a:ext cx="1133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Figure</a:t>
            </a:r>
            <a:r>
              <a:rPr lang="zh-CN" altLang="en-US" sz="1100" dirty="0"/>
              <a:t> </a:t>
            </a:r>
            <a:r>
              <a:rPr lang="en-US" altLang="zh-CN" sz="1100" dirty="0"/>
              <a:t>from</a:t>
            </a:r>
            <a:r>
              <a:rPr lang="zh-CN" altLang="en-US" sz="1100" dirty="0"/>
              <a:t> </a:t>
            </a:r>
            <a:endParaRPr lang="en-CA" altLang="zh-CN" sz="1100" dirty="0"/>
          </a:p>
          <a:p>
            <a:r>
              <a:rPr lang="en-US" altLang="zh-CN" sz="1100" dirty="0"/>
              <a:t>Zeng</a:t>
            </a:r>
            <a:r>
              <a:rPr lang="zh-CN" altLang="en-US" sz="1100" dirty="0"/>
              <a:t> </a:t>
            </a:r>
            <a:r>
              <a:rPr lang="en-US" altLang="zh-CN" sz="1100" dirty="0"/>
              <a:t>et</a:t>
            </a:r>
            <a:r>
              <a:rPr lang="zh-CN" altLang="en-US" sz="1100" dirty="0"/>
              <a:t> </a:t>
            </a:r>
            <a:r>
              <a:rPr lang="en-US" altLang="zh-CN" sz="1100" dirty="0"/>
              <a:t>al.</a:t>
            </a:r>
            <a:r>
              <a:rPr lang="zh-CN" altLang="en-US" sz="1100" dirty="0"/>
              <a:t> </a:t>
            </a:r>
            <a:r>
              <a:rPr lang="en-US" altLang="zh-CN" sz="1100" dirty="0"/>
              <a:t>2019</a:t>
            </a:r>
            <a:r>
              <a:rPr lang="zh-CN" altLang="en-US" sz="1100" dirty="0"/>
              <a:t> 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FB666-98F7-F944-878F-89DA2D72F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516" y="2104289"/>
            <a:ext cx="2876789" cy="2684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915D6-B6B8-B047-BB6D-63B154F2B790}"/>
              </a:ext>
            </a:extLst>
          </p:cNvPr>
          <p:cNvSpPr txBox="1"/>
          <p:nvPr/>
        </p:nvSpPr>
        <p:spPr>
          <a:xfrm>
            <a:off x="8376516" y="5208395"/>
            <a:ext cx="3317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00FF"/>
                </a:solidFill>
              </a:rPr>
              <a:t>Fig.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3: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Biomedical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Knowledge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Graphs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pic>
        <p:nvPicPr>
          <p:cNvPr id="2050" name="Picture 2" descr="Dopamine and its molecular graph. Different types of nodes according to...  | Download Scientific Diagram">
            <a:extLst>
              <a:ext uri="{FF2B5EF4-FFF2-40B4-BE49-F238E27FC236}">
                <a16:creationId xmlns:a16="http://schemas.microsoft.com/office/drawing/2014/main" id="{A3855489-8E11-AE4A-8430-8B30327A4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3" b="47531"/>
          <a:stretch/>
        </p:blipFill>
        <p:spPr bwMode="auto">
          <a:xfrm>
            <a:off x="838200" y="2064473"/>
            <a:ext cx="2315679" cy="240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84EADD-C511-684A-8C60-9E8CBB6E7336}"/>
              </a:ext>
            </a:extLst>
          </p:cNvPr>
          <p:cNvSpPr txBox="1"/>
          <p:nvPr/>
        </p:nvSpPr>
        <p:spPr>
          <a:xfrm>
            <a:off x="5118685" y="5208395"/>
            <a:ext cx="1438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00FF"/>
                </a:solidFill>
              </a:rPr>
              <a:t>Fig.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2: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Proteins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8D3B2-23D1-D943-856F-9CE03DD9D30C}"/>
              </a:ext>
            </a:extLst>
          </p:cNvPr>
          <p:cNvSpPr txBox="1"/>
          <p:nvPr/>
        </p:nvSpPr>
        <p:spPr>
          <a:xfrm>
            <a:off x="1039687" y="5208395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00FF"/>
                </a:solidFill>
              </a:rPr>
              <a:t>Fig.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1: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Small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Molecules</a:t>
            </a:r>
            <a:endParaRPr 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4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9B10-CD2A-2F49-952A-84A32EAF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FF60DE-F553-614B-89E5-91484D989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Directly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training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EBMs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maximum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likelihood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difficult</a:t>
                </a:r>
              </a:p>
              <a:p>
                <a:pPr lvl="1"/>
                <a:r>
                  <a:rPr lang="en-US" altLang="zh-CN" dirty="0"/>
                  <a:t>Involving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slow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process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(e.g.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Langevin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dynamics)</a:t>
                </a:r>
              </a:p>
              <a:p>
                <a:r>
                  <a:rPr lang="en-US" altLang="zh-CN" dirty="0"/>
                  <a:t>Training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EBMs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negative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sampling</a:t>
                </a:r>
              </a:p>
              <a:p>
                <a:pPr lvl="1"/>
                <a:r>
                  <a:rPr lang="en-US" altLang="zh-CN" dirty="0"/>
                  <a:t>Treating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observed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conformations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positive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examples</a:t>
                </a:r>
              </a:p>
              <a:p>
                <a:pPr lvl="1"/>
                <a:r>
                  <a:rPr lang="en-US" altLang="zh-CN" dirty="0"/>
                  <a:t>Generating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negative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conformations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through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flow-based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FF60DE-F553-614B-89E5-91484D989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A4BE09-E569-C34B-840E-5504BC4CE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48"/>
          <a:stretch/>
        </p:blipFill>
        <p:spPr>
          <a:xfrm>
            <a:off x="1266133" y="4618384"/>
            <a:ext cx="8450061" cy="6559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93386-5B13-BE42-ADA4-DCE7A8BD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67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9F8A-2AC0-2A41-B226-7AF923CC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Process: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F8A8C-09F9-174C-A051-9FCB01CEB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1D9C3-95B3-BE4B-88DD-F123DE8C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82" y="2200688"/>
            <a:ext cx="8825325" cy="2934529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84506A8B-42AB-3C49-A107-1D956F75CD5E}"/>
              </a:ext>
            </a:extLst>
          </p:cNvPr>
          <p:cNvSpPr/>
          <p:nvPr/>
        </p:nvSpPr>
        <p:spPr>
          <a:xfrm>
            <a:off x="6175512" y="5510280"/>
            <a:ext cx="2451653" cy="612648"/>
          </a:xfrm>
          <a:prstGeom prst="wedgeRectCallout">
            <a:avLst>
              <a:gd name="adj1" fmla="val 30487"/>
              <a:gd name="adj2" fmla="val -140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K-steps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Langevin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348D5-72D1-3D4D-AF6D-64C2ABFD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03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EFBF-0D13-AC49-9611-D6B39302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Center Prediction</a:t>
            </a:r>
          </a:p>
        </p:txBody>
      </p:sp>
      <p:cxnSp>
        <p:nvCxnSpPr>
          <p:cNvPr id="4" name="直线箭头连接符 121">
            <a:extLst>
              <a:ext uri="{FF2B5EF4-FFF2-40B4-BE49-F238E27FC236}">
                <a16:creationId xmlns:a16="http://schemas.microsoft.com/office/drawing/2014/main" id="{3070B4C7-52F4-7C4C-BF1C-8244E2D65E65}"/>
              </a:ext>
            </a:extLst>
          </p:cNvPr>
          <p:cNvCxnSpPr>
            <a:cxnSpLocks/>
          </p:cNvCxnSpPr>
          <p:nvPr/>
        </p:nvCxnSpPr>
        <p:spPr>
          <a:xfrm>
            <a:off x="7329742" y="5675489"/>
            <a:ext cx="10617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153">
            <a:extLst>
              <a:ext uri="{FF2B5EF4-FFF2-40B4-BE49-F238E27FC236}">
                <a16:creationId xmlns:a16="http://schemas.microsoft.com/office/drawing/2014/main" id="{EB2B0AF1-7C51-774E-ABBD-54D6BD6B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17" y="4784587"/>
            <a:ext cx="2668176" cy="1703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6C99B-8E40-BE47-AB59-916F65CDF669}"/>
              </a:ext>
            </a:extLst>
          </p:cNvPr>
          <p:cNvSpPr txBox="1"/>
          <p:nvPr/>
        </p:nvSpPr>
        <p:spPr>
          <a:xfrm>
            <a:off x="4112639" y="533502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/>
              <a:t>+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FFBD69-FFF3-6145-95E8-C48BC8EC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67" y="5001616"/>
            <a:ext cx="3579005" cy="1332491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B291E7FC-F4CA-1C4A-8BDD-2DCC035AA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729" y="4778711"/>
            <a:ext cx="2666080" cy="1320503"/>
          </a:xfrm>
          <a:prstGeom prst="rect">
            <a:avLst/>
          </a:prstGeom>
        </p:spPr>
      </p:pic>
      <p:sp>
        <p:nvSpPr>
          <p:cNvPr id="9" name="椭圆 10">
            <a:extLst>
              <a:ext uri="{FF2B5EF4-FFF2-40B4-BE49-F238E27FC236}">
                <a16:creationId xmlns:a16="http://schemas.microsoft.com/office/drawing/2014/main" id="{FCAE91D8-DEE5-1F47-A0DF-BB8A7F4AC38B}"/>
              </a:ext>
            </a:extLst>
          </p:cNvPr>
          <p:cNvSpPr/>
          <p:nvPr/>
        </p:nvSpPr>
        <p:spPr>
          <a:xfrm flipH="1">
            <a:off x="1147293" y="5794485"/>
            <a:ext cx="327494" cy="32358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椭圆 10">
            <a:extLst>
              <a:ext uri="{FF2B5EF4-FFF2-40B4-BE49-F238E27FC236}">
                <a16:creationId xmlns:a16="http://schemas.microsoft.com/office/drawing/2014/main" id="{C20E664C-45CD-2A40-8A05-4C4C6EF8F325}"/>
              </a:ext>
            </a:extLst>
          </p:cNvPr>
          <p:cNvSpPr/>
          <p:nvPr/>
        </p:nvSpPr>
        <p:spPr>
          <a:xfrm flipH="1">
            <a:off x="6131311" y="5415255"/>
            <a:ext cx="327494" cy="32358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98D43-0E68-BF4F-A127-AB32CD0429F5}"/>
              </a:ext>
            </a:extLst>
          </p:cNvPr>
          <p:cNvSpPr txBox="1"/>
          <p:nvPr/>
        </p:nvSpPr>
        <p:spPr>
          <a:xfrm>
            <a:off x="569547" y="1419037"/>
            <a:ext cx="8970726" cy="324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atom pair </a:t>
            </a:r>
            <a:r>
              <a:rPr lang="en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j) 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reaction center if: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is a bond between atom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atom </a:t>
            </a:r>
            <a:r>
              <a:rPr lang="en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product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bond between atom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atom </a:t>
            </a:r>
            <a:r>
              <a:rPr lang="en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 reactants</a:t>
            </a: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en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478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E2B6A-9159-3445-AFF2-BC512918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13D9-9AE6-904A-9D38-A4D43B1B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</a:t>
            </a:r>
            <a:r>
              <a:rPr lang="en-CN"/>
              <a:t>ranslate the incomplete synthon to the final reactant</a:t>
            </a:r>
            <a:endParaRPr lang="en-CA" dirty="0"/>
          </a:p>
          <a:p>
            <a:r>
              <a:rPr lang="en-CA" dirty="0"/>
              <a:t>A variational graph to graph framework</a:t>
            </a:r>
          </a:p>
          <a:p>
            <a:pPr lvl="1"/>
            <a:r>
              <a:rPr lang="en-CA" dirty="0"/>
              <a:t>A latent variable z is introduced to capture the uncertainty during translation</a:t>
            </a:r>
            <a:endParaRPr lang="en-CN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511A1-1DE8-F94E-A383-0CADD6B0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8" y="3129574"/>
            <a:ext cx="10891412" cy="37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31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C740-A026-1143-84DE-C4AFBF0B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4E284A38-8CD6-8F4E-BDE4-B849CDEE86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4405" y="1334966"/>
                <a:ext cx="9964934" cy="204746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Experiment Setup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Benchmark data set USPTO-50K, containing 50k atom-mapped reactions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Evaluation metrics: top-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𝑘</m:t>
                    </m:r>
                  </m:oMath>
                </a14:m>
                <a:r>
                  <a:rPr kumimoji="1"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exact match (based on canonical SMILES) accuracy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	</a:t>
                </a:r>
                <a:endParaRPr kumimoji="1" lang="zh-CN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4E284A38-8CD6-8F4E-BDE4-B849CDEE86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405" y="1334966"/>
                <a:ext cx="9964934" cy="2047462"/>
              </a:xfrm>
              <a:blipFill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A72D348-8F45-144F-84BC-501ABF7E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44" y="2946400"/>
            <a:ext cx="5867400" cy="391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0A931-D2BF-7D4F-A315-BA1A87A8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48" y="2988605"/>
            <a:ext cx="5638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85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84A8-65AA-E943-830A-87EB7E72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B771-9C46-504D-A17A-04FD15186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pPr lvl="1"/>
            <a:r>
              <a:rPr lang="en-US" altLang="zh-CN" dirty="0"/>
              <a:t>C</a:t>
            </a:r>
            <a:r>
              <a:rPr lang="en-CA" dirty="0" err="1"/>
              <a:t>rystallography</a:t>
            </a:r>
            <a:endParaRPr lang="en-CA" dirty="0"/>
          </a:p>
          <a:p>
            <a:pPr lvl="1"/>
            <a:r>
              <a:rPr lang="en-US" altLang="zh-CN" dirty="0"/>
              <a:t>Expensive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consuming</a:t>
            </a:r>
            <a:endParaRPr lang="en-US" dirty="0"/>
          </a:p>
          <a:p>
            <a:r>
              <a:rPr lang="en-US" altLang="zh-CN" dirty="0"/>
              <a:t>Computational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  <a:p>
            <a:pPr lvl="1"/>
            <a:r>
              <a:rPr lang="en-US" dirty="0"/>
              <a:t>Molecular dynamics, Markov chain Monte Carlo</a:t>
            </a:r>
          </a:p>
          <a:p>
            <a:pPr lvl="1"/>
            <a:r>
              <a:rPr lang="en-US" dirty="0"/>
              <a:t>Very computational </a:t>
            </a:r>
            <a:r>
              <a:rPr lang="en-US" altLang="zh-CN" dirty="0"/>
              <a:t>e</a:t>
            </a:r>
            <a:r>
              <a:rPr lang="en-US" dirty="0"/>
              <a:t>xpensive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molecules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7643E-64AB-414A-A86D-C05235D7A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46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2534E-8315-824E-A37A-2993FC34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E5A224-1A97-E94C-A36F-20A0B5ED4F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26527"/>
                <a:ext cx="10515600" cy="4351338"/>
              </a:xfrm>
            </p:spPr>
            <p:txBody>
              <a:bodyPr/>
              <a:lstStyle/>
              <a:p>
                <a:r>
                  <a:rPr lang="en-US" altLang="zh-CN" sz="2400" dirty="0"/>
                  <a:t>Train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predict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molecular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conformations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given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molecular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graph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i.e.,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modeling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en-CA" dirty="0"/>
                  <a:t>Mansimov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2019,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Simm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CA" dirty="0"/>
                  <a:t>Hernandez-Lobato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2020)</a:t>
                </a:r>
                <a:endParaRPr lang="en-US" dirty="0"/>
              </a:p>
              <a:p>
                <a:r>
                  <a:rPr lang="en-US" altLang="zh-CN" dirty="0"/>
                  <a:t>Challenges</a:t>
                </a:r>
              </a:p>
              <a:p>
                <a:pPr lvl="1"/>
                <a:r>
                  <a:rPr lang="en-US" altLang="zh-CN" dirty="0"/>
                  <a:t>Conformations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rotation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translation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invariant</a:t>
                </a:r>
                <a:endParaRPr lang="en-CA" altLang="zh-CN" dirty="0"/>
              </a:p>
              <a:p>
                <a:pPr lvl="1"/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multimodal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CA" altLang="zh-CN" dirty="0"/>
              </a:p>
              <a:p>
                <a:pPr lvl="1"/>
                <a:endParaRPr lang="en-C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E5A224-1A97-E94C-A36F-20A0B5ED4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26527"/>
                <a:ext cx="10515600" cy="4351338"/>
              </a:xfrm>
              <a:blipFill>
                <a:blip r:embed="rId2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16C8A2-A944-4D47-81E8-68FE6C06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46</a:t>
            </a:fld>
            <a:endParaRPr lang="en-US"/>
          </a:p>
        </p:txBody>
      </p:sp>
      <p:pic>
        <p:nvPicPr>
          <p:cNvPr id="27" name="Picture 2" descr="Multimodal distribution - Wikipedia">
            <a:extLst>
              <a:ext uri="{FF2B5EF4-FFF2-40B4-BE49-F238E27FC236}">
                <a16:creationId xmlns:a16="http://schemas.microsoft.com/office/drawing/2014/main" id="{6C97EF91-5C3A-8D48-AA23-01706742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585" y="4346389"/>
            <a:ext cx="27940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906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BEFD-3DCE-D64D-9C36-49AF72D0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Molecule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DE878-E715-1D42-836F-F5EF727AE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326"/>
            <a:ext cx="10515600" cy="4351338"/>
          </a:xfrm>
        </p:spPr>
        <p:txBody>
          <a:bodyPr/>
          <a:lstStyle/>
          <a:p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molecules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compounds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discovery</a:t>
            </a: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screening</a:t>
            </a:r>
          </a:p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molecule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represented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CA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problem: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whole</a:t>
            </a:r>
            <a:r>
              <a:rPr lang="zh-CN" altLang="en-US" b="1" dirty="0"/>
              <a:t> </a:t>
            </a:r>
            <a:r>
              <a:rPr lang="en-US" altLang="zh-CN" b="1" dirty="0"/>
              <a:t>molecule</a:t>
            </a:r>
            <a:r>
              <a:rPr lang="zh-CN" altLang="en-US" b="1" dirty="0"/>
              <a:t> </a:t>
            </a:r>
            <a:r>
              <a:rPr lang="en-US" altLang="zh-CN" b="1" dirty="0"/>
              <a:t>(graph)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B0D983-47DF-C241-AC04-A604E6B50249}"/>
              </a:ext>
            </a:extLst>
          </p:cNvPr>
          <p:cNvGrpSpPr/>
          <p:nvPr/>
        </p:nvGrpSpPr>
        <p:grpSpPr>
          <a:xfrm>
            <a:off x="3814361" y="4678980"/>
            <a:ext cx="4667777" cy="1245255"/>
            <a:chOff x="3153106" y="2330813"/>
            <a:chExt cx="3704894" cy="9495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6A1F1-2415-2D40-AD87-2D6F9B3CE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37" t="28625" r="79781" b="45478"/>
            <a:stretch/>
          </p:blipFill>
          <p:spPr>
            <a:xfrm>
              <a:off x="3153106" y="2330813"/>
              <a:ext cx="1040875" cy="949569"/>
            </a:xfrm>
            <a:prstGeom prst="rect">
              <a:avLst/>
            </a:prstGeom>
          </p:spPr>
        </p:pic>
        <p:pic>
          <p:nvPicPr>
            <p:cNvPr id="7" name="pasted-image.pdf">
              <a:extLst>
                <a:ext uri="{FF2B5EF4-FFF2-40B4-BE49-F238E27FC236}">
                  <a16:creationId xmlns:a16="http://schemas.microsoft.com/office/drawing/2014/main" id="{AEA53529-1E56-EE42-81FC-5E7E689FF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235" r="64638" b="85428"/>
            <a:stretch/>
          </p:blipFill>
          <p:spPr>
            <a:xfrm>
              <a:off x="5333999" y="2330813"/>
              <a:ext cx="1524001" cy="62143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AD309DBF-4BC0-CB40-A0F9-83D61B011285}"/>
                </a:ext>
              </a:extLst>
            </p:cNvPr>
            <p:cNvSpPr/>
            <p:nvPr/>
          </p:nvSpPr>
          <p:spPr>
            <a:xfrm>
              <a:off x="4542264" y="2563281"/>
              <a:ext cx="576437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0418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11F2-D1D5-D045-A103-82256264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Molecule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56E4-C9E6-9B44-9A28-0389ADCA9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8BDDA-7231-FE40-AF3B-8DD17400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65" y="2825164"/>
            <a:ext cx="3532272" cy="2352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2749A-5E02-6A4E-891B-B29C7AAD9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481" y="2841729"/>
            <a:ext cx="3561464" cy="2449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41D40-F3DE-4A4C-BBE1-D61A887091DB}"/>
              </a:ext>
            </a:extLst>
          </p:cNvPr>
          <p:cNvSpPr txBox="1"/>
          <p:nvPr/>
        </p:nvSpPr>
        <p:spPr>
          <a:xfrm>
            <a:off x="4558162" y="5343558"/>
            <a:ext cx="2250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Text</a:t>
            </a:r>
            <a:r>
              <a:rPr lang="zh-CN" altLang="en-US" sz="1400" dirty="0"/>
              <a:t> </a:t>
            </a:r>
            <a:r>
              <a:rPr lang="en-US" altLang="zh-CN" sz="1400" dirty="0"/>
              <a:t>generated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GPT-2,</a:t>
            </a:r>
            <a:r>
              <a:rPr lang="zh-CN" altLang="en-US" sz="1400" dirty="0"/>
              <a:t> </a:t>
            </a:r>
            <a:endParaRPr lang="en-CA" altLang="zh-CN" sz="1400" dirty="0"/>
          </a:p>
          <a:p>
            <a:pPr algn="ctr"/>
            <a:r>
              <a:rPr lang="en-US" altLang="zh-CN" sz="1400" dirty="0"/>
              <a:t>Examples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Internet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D9DA6-10A3-4847-887D-01A1B20252C4}"/>
              </a:ext>
            </a:extLst>
          </p:cNvPr>
          <p:cNvSpPr txBox="1"/>
          <p:nvPr/>
        </p:nvSpPr>
        <p:spPr>
          <a:xfrm>
            <a:off x="1049685" y="5312361"/>
            <a:ext cx="233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Image</a:t>
            </a:r>
            <a:r>
              <a:rPr lang="zh-CN" altLang="en-US" sz="1400" dirty="0"/>
              <a:t> </a:t>
            </a:r>
            <a:r>
              <a:rPr lang="en-US" altLang="zh-CN" sz="1400" dirty="0"/>
              <a:t>generation</a:t>
            </a:r>
          </a:p>
          <a:p>
            <a:pPr algn="ctr"/>
            <a:r>
              <a:rPr lang="en-US" altLang="zh-CN" sz="1400" dirty="0"/>
              <a:t>(by</a:t>
            </a:r>
            <a:r>
              <a:rPr lang="zh-CN" altLang="en-US" sz="1400" dirty="0"/>
              <a:t> </a:t>
            </a:r>
            <a:r>
              <a:rPr lang="en-US" altLang="zh-CN" sz="1400" dirty="0" err="1"/>
              <a:t>StyleGAN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Internet)</a:t>
            </a:r>
            <a:r>
              <a:rPr lang="zh-CN" altLang="en-US" sz="1400" dirty="0"/>
              <a:t> 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1FA84-6BE7-BA4F-AEAE-FA2D3E8ED29B}"/>
              </a:ext>
            </a:extLst>
          </p:cNvPr>
          <p:cNvSpPr txBox="1"/>
          <p:nvPr/>
        </p:nvSpPr>
        <p:spPr>
          <a:xfrm>
            <a:off x="9813232" y="5420082"/>
            <a:ext cx="78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Graphs?</a:t>
            </a:r>
            <a:endParaRPr lang="en-US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8052D9-700D-8A47-B1F7-EBA52B4F804B}"/>
              </a:ext>
            </a:extLst>
          </p:cNvPr>
          <p:cNvGrpSpPr/>
          <p:nvPr/>
        </p:nvGrpSpPr>
        <p:grpSpPr>
          <a:xfrm>
            <a:off x="7893241" y="3097570"/>
            <a:ext cx="3897777" cy="1904905"/>
            <a:chOff x="7944678" y="3120886"/>
            <a:chExt cx="3897777" cy="19049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62451D-E839-024A-BAD9-BE9E558E6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394" t="4742" r="51175" b="51635"/>
            <a:stretch/>
          </p:blipFill>
          <p:spPr>
            <a:xfrm>
              <a:off x="7944678" y="3120886"/>
              <a:ext cx="2149267" cy="19049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16B3EF-5A04-A04E-96C3-D8077E4DD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0" t="37065" r="61828" b="19600"/>
            <a:stretch/>
          </p:blipFill>
          <p:spPr>
            <a:xfrm>
              <a:off x="9966901" y="3120886"/>
              <a:ext cx="1875554" cy="168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769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9572-4E32-7C44-AD4B-5F2BF748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64" y="172203"/>
            <a:ext cx="5456643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Research</a:t>
            </a:r>
            <a:r>
              <a:rPr lang="zh-CN" altLang="en-US" sz="3600" dirty="0"/>
              <a:t> </a:t>
            </a:r>
            <a:r>
              <a:rPr lang="en-US" altLang="zh-CN" sz="3600" dirty="0"/>
              <a:t>Problems</a:t>
            </a:r>
            <a:r>
              <a:rPr lang="zh-CN" altLang="en-US" sz="3600" dirty="0"/>
              <a:t> </a:t>
            </a:r>
            <a:r>
              <a:rPr lang="en-US" altLang="zh-CN" sz="3600" dirty="0"/>
              <a:t>(1):</a:t>
            </a:r>
            <a:r>
              <a:rPr lang="zh-CN" altLang="en-US" sz="3600" dirty="0"/>
              <a:t> </a:t>
            </a:r>
            <a:br>
              <a:rPr lang="en-CA" altLang="zh-CN" sz="3600" dirty="0"/>
            </a:br>
            <a:r>
              <a:rPr lang="en-US" altLang="zh-CN" sz="3600" dirty="0">
                <a:solidFill>
                  <a:srgbClr val="0000FF"/>
                </a:solidFill>
              </a:rPr>
              <a:t>De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Novo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Drug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Discovery</a:t>
            </a:r>
            <a:endParaRPr lang="en-US" sz="3600" dirty="0">
              <a:solidFill>
                <a:srgbClr val="0000FF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FFE311-37CF-FA46-99C0-46CF8C645350}"/>
              </a:ext>
            </a:extLst>
          </p:cNvPr>
          <p:cNvGrpSpPr/>
          <p:nvPr/>
        </p:nvGrpSpPr>
        <p:grpSpPr>
          <a:xfrm>
            <a:off x="455965" y="3114822"/>
            <a:ext cx="8531481" cy="1280363"/>
            <a:chOff x="455965" y="3114822"/>
            <a:chExt cx="8531481" cy="12803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65289-B194-4548-BB8E-CF8AA8123D05}"/>
                </a:ext>
              </a:extLst>
            </p:cNvPr>
            <p:cNvSpPr txBox="1"/>
            <p:nvPr/>
          </p:nvSpPr>
          <p:spPr>
            <a:xfrm>
              <a:off x="455965" y="3597207"/>
              <a:ext cx="2990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Molecule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Property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Prediction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26F948-8B93-644C-A0D1-831E7364FD70}"/>
                </a:ext>
              </a:extLst>
            </p:cNvPr>
            <p:cNvGrpSpPr/>
            <p:nvPr/>
          </p:nvGrpSpPr>
          <p:grpSpPr>
            <a:xfrm>
              <a:off x="4082569" y="3114822"/>
              <a:ext cx="4904877" cy="1280363"/>
              <a:chOff x="5162333" y="3449566"/>
              <a:chExt cx="4904877" cy="1280363"/>
            </a:xfrm>
          </p:grpSpPr>
          <p:pic>
            <p:nvPicPr>
              <p:cNvPr id="17" name="图片 4">
                <a:extLst>
                  <a:ext uri="{FF2B5EF4-FFF2-40B4-BE49-F238E27FC236}">
                    <a16:creationId xmlns:a16="http://schemas.microsoft.com/office/drawing/2014/main" id="{933D8976-4DF1-D440-B658-74FDAD58B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2333" y="3449566"/>
                <a:ext cx="2000568" cy="1280363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FA664CE-05AC-AA4F-8BC8-E62E6DCF10F4}"/>
                  </a:ext>
                </a:extLst>
              </p:cNvPr>
              <p:cNvCxnSpPr/>
              <p:nvPr/>
            </p:nvCxnSpPr>
            <p:spPr>
              <a:xfrm>
                <a:off x="7473883" y="4053438"/>
                <a:ext cx="12086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DBCB45-B04E-E04B-AAA7-D4EF7B92D0C1}"/>
                  </a:ext>
                </a:extLst>
              </p:cNvPr>
              <p:cNvSpPr txBox="1"/>
              <p:nvPr/>
            </p:nvSpPr>
            <p:spPr>
              <a:xfrm>
                <a:off x="9067128" y="3868772"/>
                <a:ext cx="10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Property</a:t>
                </a:r>
                <a:endParaRPr lang="en-US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1C2ACA-B515-E349-B3B3-2449B68D5A06}"/>
              </a:ext>
            </a:extLst>
          </p:cNvPr>
          <p:cNvGrpSpPr/>
          <p:nvPr/>
        </p:nvGrpSpPr>
        <p:grpSpPr>
          <a:xfrm>
            <a:off x="419963" y="4335551"/>
            <a:ext cx="9253613" cy="1280363"/>
            <a:chOff x="406711" y="4395185"/>
            <a:chExt cx="9253613" cy="12803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A2AD9F-AA3E-F346-809C-926241A145B5}"/>
                </a:ext>
              </a:extLst>
            </p:cNvPr>
            <p:cNvSpPr txBox="1"/>
            <p:nvPr/>
          </p:nvSpPr>
          <p:spPr>
            <a:xfrm>
              <a:off x="406711" y="4729929"/>
              <a:ext cx="3052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De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Novo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Molecule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Design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and</a:t>
              </a:r>
            </a:p>
            <a:p>
              <a:pPr algn="ctr"/>
              <a:r>
                <a:rPr lang="en-US" altLang="zh-CN" b="1" dirty="0">
                  <a:solidFill>
                    <a:srgbClr val="0000FF"/>
                  </a:solidFill>
                </a:rPr>
                <a:t>Optimization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6B802DD-E8B9-6440-BBB4-0CE9E763A3D2}"/>
                </a:ext>
              </a:extLst>
            </p:cNvPr>
            <p:cNvGrpSpPr/>
            <p:nvPr/>
          </p:nvGrpSpPr>
          <p:grpSpPr>
            <a:xfrm>
              <a:off x="4336603" y="4395185"/>
              <a:ext cx="5323721" cy="1280363"/>
              <a:chOff x="5459325" y="3523225"/>
              <a:chExt cx="5323721" cy="1280363"/>
            </a:xfrm>
          </p:grpSpPr>
          <p:pic>
            <p:nvPicPr>
              <p:cNvPr id="27" name="图片 4">
                <a:extLst>
                  <a:ext uri="{FF2B5EF4-FFF2-40B4-BE49-F238E27FC236}">
                    <a16:creationId xmlns:a16="http://schemas.microsoft.com/office/drawing/2014/main" id="{E311ABEE-6CEC-AB47-A4D3-A6CB5D457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2478" y="3523225"/>
                <a:ext cx="2000568" cy="1280363"/>
              </a:xfrm>
              <a:prstGeom prst="rect">
                <a:avLst/>
              </a:prstGeom>
            </p:spPr>
          </p:pic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92DFD51-8D77-FA45-BA56-2C5620B55A34}"/>
                  </a:ext>
                </a:extLst>
              </p:cNvPr>
              <p:cNvCxnSpPr/>
              <p:nvPr/>
            </p:nvCxnSpPr>
            <p:spPr>
              <a:xfrm>
                <a:off x="7473883" y="4053438"/>
                <a:ext cx="12086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4915E4-34E1-FA49-8F3E-42FE541F040D}"/>
                  </a:ext>
                </a:extLst>
              </p:cNvPr>
              <p:cNvSpPr txBox="1"/>
              <p:nvPr/>
            </p:nvSpPr>
            <p:spPr>
              <a:xfrm>
                <a:off x="5459325" y="3886771"/>
                <a:ext cx="10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Property</a:t>
                </a:r>
                <a:endParaRPr lang="en-US" dirty="0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F03728-C0A2-D746-82F0-532A5D7D54F0}"/>
              </a:ext>
            </a:extLst>
          </p:cNvPr>
          <p:cNvGrpSpPr/>
          <p:nvPr/>
        </p:nvGrpSpPr>
        <p:grpSpPr>
          <a:xfrm>
            <a:off x="401707" y="5491609"/>
            <a:ext cx="11251458" cy="1280363"/>
            <a:chOff x="401707" y="5491609"/>
            <a:chExt cx="11251458" cy="12803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1D6A57-F795-194E-8435-F4C2A471E8A0}"/>
                </a:ext>
              </a:extLst>
            </p:cNvPr>
            <p:cNvSpPr txBox="1"/>
            <p:nvPr/>
          </p:nvSpPr>
          <p:spPr>
            <a:xfrm>
              <a:off x="401707" y="565368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Retrosynthesis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Prediction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pic>
          <p:nvPicPr>
            <p:cNvPr id="40" name="图片 4">
              <a:extLst>
                <a:ext uri="{FF2B5EF4-FFF2-40B4-BE49-F238E27FC236}">
                  <a16:creationId xmlns:a16="http://schemas.microsoft.com/office/drawing/2014/main" id="{3B145EAA-D40F-8344-9B8A-90FCBA33A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74" y="5491609"/>
              <a:ext cx="2000568" cy="1280363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4681A6-D46E-A341-8ADF-5A58A6561E08}"/>
                </a:ext>
              </a:extLst>
            </p:cNvPr>
            <p:cNvCxnSpPr/>
            <p:nvPr/>
          </p:nvCxnSpPr>
          <p:spPr>
            <a:xfrm>
              <a:off x="6366487" y="6099959"/>
              <a:ext cx="120869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6">
              <a:extLst>
                <a:ext uri="{FF2B5EF4-FFF2-40B4-BE49-F238E27FC236}">
                  <a16:creationId xmlns:a16="http://schemas.microsoft.com/office/drawing/2014/main" id="{1747E1B1-F590-394F-9415-58C0D60DF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5177" y="5749454"/>
              <a:ext cx="2141839" cy="797423"/>
            </a:xfrm>
            <a:prstGeom prst="rect">
              <a:avLst/>
            </a:prstGeom>
          </p:spPr>
        </p:pic>
        <p:pic>
          <p:nvPicPr>
            <p:cNvPr id="43" name="图片 8">
              <a:extLst>
                <a:ext uri="{FF2B5EF4-FFF2-40B4-BE49-F238E27FC236}">
                  <a16:creationId xmlns:a16="http://schemas.microsoft.com/office/drawing/2014/main" id="{94BA2D3B-5F50-0A45-B696-F81A594D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3180" y="5675548"/>
              <a:ext cx="1609985" cy="79742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D6E756-FE62-264B-B76A-3BF8748C3893}"/>
                </a:ext>
              </a:extLst>
            </p:cNvPr>
            <p:cNvSpPr txBox="1"/>
            <p:nvPr/>
          </p:nvSpPr>
          <p:spPr>
            <a:xfrm>
              <a:off x="9669651" y="5838349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en-US" sz="2800" b="1" dirty="0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87A8013A-9C2C-594D-9959-E05D39243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8105" y="31628"/>
            <a:ext cx="5915982" cy="313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3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9572-4E32-7C44-AD4B-5F2BF748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64" y="172203"/>
            <a:ext cx="5456643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Research</a:t>
            </a:r>
            <a:r>
              <a:rPr lang="zh-CN" altLang="en-US" sz="3600" dirty="0"/>
              <a:t> </a:t>
            </a:r>
            <a:r>
              <a:rPr lang="en-US" altLang="zh-CN" sz="3600" dirty="0"/>
              <a:t>Problems</a:t>
            </a:r>
            <a:r>
              <a:rPr lang="zh-CN" altLang="en-US" sz="3600" dirty="0"/>
              <a:t> </a:t>
            </a:r>
            <a:r>
              <a:rPr lang="en-US" altLang="zh-CN" sz="3600" dirty="0"/>
              <a:t>(2):</a:t>
            </a:r>
            <a:r>
              <a:rPr lang="zh-CN" altLang="en-US" sz="3600" dirty="0"/>
              <a:t> </a:t>
            </a:r>
            <a:br>
              <a:rPr lang="en-CA" altLang="zh-CN" sz="3600" dirty="0"/>
            </a:br>
            <a:r>
              <a:rPr lang="en-US" altLang="zh-CN" sz="3600" dirty="0">
                <a:solidFill>
                  <a:srgbClr val="0000FF"/>
                </a:solidFill>
              </a:rPr>
              <a:t>Drug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Repurposing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7A8013A-9C2C-594D-9959-E05D3924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05" y="31628"/>
            <a:ext cx="5915982" cy="31388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E322EA9-CF47-DD42-8813-F22E902A8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73" y="3297811"/>
            <a:ext cx="2876789" cy="26840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480037-FA23-7D42-874D-99DD6C8CE4C1}"/>
              </a:ext>
            </a:extLst>
          </p:cNvPr>
          <p:cNvSpPr txBox="1"/>
          <p:nvPr/>
        </p:nvSpPr>
        <p:spPr>
          <a:xfrm>
            <a:off x="4437148" y="4173935"/>
            <a:ext cx="3317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00FF"/>
                </a:solidFill>
              </a:rPr>
              <a:t>Fig.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3: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Biomedical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Knowledge</a:t>
            </a:r>
            <a:r>
              <a:rPr lang="zh-CN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Graphs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DFC77-8EC9-BF4D-B67E-AB0110947C38}"/>
              </a:ext>
            </a:extLst>
          </p:cNvPr>
          <p:cNvSpPr txBox="1"/>
          <p:nvPr/>
        </p:nvSpPr>
        <p:spPr>
          <a:xfrm>
            <a:off x="174929" y="1789706"/>
            <a:ext cx="551317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Predict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00FF"/>
                </a:solidFill>
              </a:rPr>
              <a:t>links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drugs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endParaRPr lang="en-CA" altLang="zh-CN" sz="2400" dirty="0"/>
          </a:p>
          <a:p>
            <a:r>
              <a:rPr lang="en-US" altLang="zh-CN" sz="2400" b="1" dirty="0">
                <a:solidFill>
                  <a:srgbClr val="FF0000"/>
                </a:solidFill>
              </a:rPr>
              <a:t>diseases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biomedical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FF"/>
                </a:solidFill>
              </a:rPr>
              <a:t>Reasoning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biomedical</a:t>
            </a:r>
            <a:r>
              <a:rPr lang="zh-CN" altLang="en-US" sz="2000" dirty="0"/>
              <a:t> </a:t>
            </a:r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graphs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7083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9572-4E32-7C44-AD4B-5F2BF748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64" y="172203"/>
            <a:ext cx="5456643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Research</a:t>
            </a:r>
            <a:r>
              <a:rPr lang="zh-CN" altLang="en-US" sz="3600" dirty="0"/>
              <a:t> </a:t>
            </a:r>
            <a:r>
              <a:rPr lang="en-US" altLang="zh-CN" sz="3600" dirty="0"/>
              <a:t>Problems</a:t>
            </a:r>
            <a:r>
              <a:rPr lang="zh-CN" altLang="en-US" sz="3600" dirty="0"/>
              <a:t> </a:t>
            </a:r>
            <a:r>
              <a:rPr lang="en-US" altLang="zh-CN" sz="3600" dirty="0"/>
              <a:t>(1):</a:t>
            </a:r>
            <a:r>
              <a:rPr lang="zh-CN" altLang="en-US" sz="3600" dirty="0"/>
              <a:t> </a:t>
            </a:r>
            <a:br>
              <a:rPr lang="en-CA" altLang="zh-CN" sz="3600" dirty="0"/>
            </a:br>
            <a:r>
              <a:rPr lang="en-US" altLang="zh-CN" sz="3600" dirty="0">
                <a:solidFill>
                  <a:srgbClr val="0000FF"/>
                </a:solidFill>
              </a:rPr>
              <a:t>De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Novo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Drug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  <a:r>
              <a:rPr lang="en-US" altLang="zh-CN" sz="3600" dirty="0">
                <a:solidFill>
                  <a:srgbClr val="0000FF"/>
                </a:solidFill>
              </a:rPr>
              <a:t>Discovery</a:t>
            </a:r>
            <a:endParaRPr lang="en-US" sz="3600" dirty="0">
              <a:solidFill>
                <a:srgbClr val="0000FF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FFE311-37CF-FA46-99C0-46CF8C645350}"/>
              </a:ext>
            </a:extLst>
          </p:cNvPr>
          <p:cNvGrpSpPr/>
          <p:nvPr/>
        </p:nvGrpSpPr>
        <p:grpSpPr>
          <a:xfrm>
            <a:off x="455965" y="3114822"/>
            <a:ext cx="8531481" cy="1280363"/>
            <a:chOff x="455965" y="3114822"/>
            <a:chExt cx="8531481" cy="12803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65289-B194-4548-BB8E-CF8AA8123D05}"/>
                </a:ext>
              </a:extLst>
            </p:cNvPr>
            <p:cNvSpPr txBox="1"/>
            <p:nvPr/>
          </p:nvSpPr>
          <p:spPr>
            <a:xfrm>
              <a:off x="455965" y="3597207"/>
              <a:ext cx="2990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Molecule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Property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Prediction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26F948-8B93-644C-A0D1-831E7364FD70}"/>
                </a:ext>
              </a:extLst>
            </p:cNvPr>
            <p:cNvGrpSpPr/>
            <p:nvPr/>
          </p:nvGrpSpPr>
          <p:grpSpPr>
            <a:xfrm>
              <a:off x="4082569" y="3114822"/>
              <a:ext cx="4904877" cy="1280363"/>
              <a:chOff x="5162333" y="3449566"/>
              <a:chExt cx="4904877" cy="1280363"/>
            </a:xfrm>
          </p:grpSpPr>
          <p:pic>
            <p:nvPicPr>
              <p:cNvPr id="17" name="图片 4">
                <a:extLst>
                  <a:ext uri="{FF2B5EF4-FFF2-40B4-BE49-F238E27FC236}">
                    <a16:creationId xmlns:a16="http://schemas.microsoft.com/office/drawing/2014/main" id="{933D8976-4DF1-D440-B658-74FDAD58B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2333" y="3449566"/>
                <a:ext cx="2000568" cy="1280363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FA664CE-05AC-AA4F-8BC8-E62E6DCF10F4}"/>
                  </a:ext>
                </a:extLst>
              </p:cNvPr>
              <p:cNvCxnSpPr/>
              <p:nvPr/>
            </p:nvCxnSpPr>
            <p:spPr>
              <a:xfrm>
                <a:off x="7473883" y="4053438"/>
                <a:ext cx="12086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DBCB45-B04E-E04B-AAA7-D4EF7B92D0C1}"/>
                  </a:ext>
                </a:extLst>
              </p:cNvPr>
              <p:cNvSpPr txBox="1"/>
              <p:nvPr/>
            </p:nvSpPr>
            <p:spPr>
              <a:xfrm>
                <a:off x="9067128" y="3868772"/>
                <a:ext cx="10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Property</a:t>
                </a:r>
                <a:endParaRPr lang="en-US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1C2ACA-B515-E349-B3B3-2449B68D5A06}"/>
              </a:ext>
            </a:extLst>
          </p:cNvPr>
          <p:cNvGrpSpPr/>
          <p:nvPr/>
        </p:nvGrpSpPr>
        <p:grpSpPr>
          <a:xfrm>
            <a:off x="419963" y="4335551"/>
            <a:ext cx="9253613" cy="1280363"/>
            <a:chOff x="406711" y="4395185"/>
            <a:chExt cx="9253613" cy="12803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A2AD9F-AA3E-F346-809C-926241A145B5}"/>
                </a:ext>
              </a:extLst>
            </p:cNvPr>
            <p:cNvSpPr txBox="1"/>
            <p:nvPr/>
          </p:nvSpPr>
          <p:spPr>
            <a:xfrm>
              <a:off x="406711" y="4729929"/>
              <a:ext cx="3052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De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Novo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Molecule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Design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and</a:t>
              </a:r>
            </a:p>
            <a:p>
              <a:pPr algn="ctr"/>
              <a:r>
                <a:rPr lang="en-US" altLang="zh-CN" b="1" dirty="0">
                  <a:solidFill>
                    <a:srgbClr val="0000FF"/>
                  </a:solidFill>
                </a:rPr>
                <a:t>Optimization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6B802DD-E8B9-6440-BBB4-0CE9E763A3D2}"/>
                </a:ext>
              </a:extLst>
            </p:cNvPr>
            <p:cNvGrpSpPr/>
            <p:nvPr/>
          </p:nvGrpSpPr>
          <p:grpSpPr>
            <a:xfrm>
              <a:off x="4336603" y="4395185"/>
              <a:ext cx="5323721" cy="1280363"/>
              <a:chOff x="5459325" y="3523225"/>
              <a:chExt cx="5323721" cy="1280363"/>
            </a:xfrm>
          </p:grpSpPr>
          <p:pic>
            <p:nvPicPr>
              <p:cNvPr id="27" name="图片 4">
                <a:extLst>
                  <a:ext uri="{FF2B5EF4-FFF2-40B4-BE49-F238E27FC236}">
                    <a16:creationId xmlns:a16="http://schemas.microsoft.com/office/drawing/2014/main" id="{E311ABEE-6CEC-AB47-A4D3-A6CB5D457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2478" y="3523225"/>
                <a:ext cx="2000568" cy="1280363"/>
              </a:xfrm>
              <a:prstGeom prst="rect">
                <a:avLst/>
              </a:prstGeom>
            </p:spPr>
          </p:pic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92DFD51-8D77-FA45-BA56-2C5620B55A34}"/>
                  </a:ext>
                </a:extLst>
              </p:cNvPr>
              <p:cNvCxnSpPr/>
              <p:nvPr/>
            </p:nvCxnSpPr>
            <p:spPr>
              <a:xfrm>
                <a:off x="7473883" y="4053438"/>
                <a:ext cx="12086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4915E4-34E1-FA49-8F3E-42FE541F040D}"/>
                  </a:ext>
                </a:extLst>
              </p:cNvPr>
              <p:cNvSpPr txBox="1"/>
              <p:nvPr/>
            </p:nvSpPr>
            <p:spPr>
              <a:xfrm>
                <a:off x="5459325" y="3886771"/>
                <a:ext cx="10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Property</a:t>
                </a:r>
                <a:endParaRPr lang="en-US" dirty="0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F03728-C0A2-D746-82F0-532A5D7D54F0}"/>
              </a:ext>
            </a:extLst>
          </p:cNvPr>
          <p:cNvGrpSpPr/>
          <p:nvPr/>
        </p:nvGrpSpPr>
        <p:grpSpPr>
          <a:xfrm>
            <a:off x="401707" y="5491609"/>
            <a:ext cx="11251458" cy="1280363"/>
            <a:chOff x="401707" y="5491609"/>
            <a:chExt cx="11251458" cy="12803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1D6A57-F795-194E-8435-F4C2A471E8A0}"/>
                </a:ext>
              </a:extLst>
            </p:cNvPr>
            <p:cNvSpPr txBox="1"/>
            <p:nvPr/>
          </p:nvSpPr>
          <p:spPr>
            <a:xfrm>
              <a:off x="401707" y="565368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Retrosynthesis</a:t>
              </a:r>
              <a:r>
                <a:rPr lang="zh-CN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</a:rPr>
                <a:t>Prediction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pic>
          <p:nvPicPr>
            <p:cNvPr id="40" name="图片 4">
              <a:extLst>
                <a:ext uri="{FF2B5EF4-FFF2-40B4-BE49-F238E27FC236}">
                  <a16:creationId xmlns:a16="http://schemas.microsoft.com/office/drawing/2014/main" id="{3B145EAA-D40F-8344-9B8A-90FCBA33A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74" y="5491609"/>
              <a:ext cx="2000568" cy="1280363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4681A6-D46E-A341-8ADF-5A58A6561E08}"/>
                </a:ext>
              </a:extLst>
            </p:cNvPr>
            <p:cNvCxnSpPr/>
            <p:nvPr/>
          </p:nvCxnSpPr>
          <p:spPr>
            <a:xfrm>
              <a:off x="6366487" y="6099959"/>
              <a:ext cx="120869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6">
              <a:extLst>
                <a:ext uri="{FF2B5EF4-FFF2-40B4-BE49-F238E27FC236}">
                  <a16:creationId xmlns:a16="http://schemas.microsoft.com/office/drawing/2014/main" id="{1747E1B1-F590-394F-9415-58C0D60DF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5177" y="5749454"/>
              <a:ext cx="2141839" cy="797423"/>
            </a:xfrm>
            <a:prstGeom prst="rect">
              <a:avLst/>
            </a:prstGeom>
          </p:spPr>
        </p:pic>
        <p:pic>
          <p:nvPicPr>
            <p:cNvPr id="43" name="图片 8">
              <a:extLst>
                <a:ext uri="{FF2B5EF4-FFF2-40B4-BE49-F238E27FC236}">
                  <a16:creationId xmlns:a16="http://schemas.microsoft.com/office/drawing/2014/main" id="{94BA2D3B-5F50-0A45-B696-F81A594D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3180" y="5675548"/>
              <a:ext cx="1609985" cy="79742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D6E756-FE62-264B-B76A-3BF8748C3893}"/>
                </a:ext>
              </a:extLst>
            </p:cNvPr>
            <p:cNvSpPr txBox="1"/>
            <p:nvPr/>
          </p:nvSpPr>
          <p:spPr>
            <a:xfrm>
              <a:off x="9669651" y="5838349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en-US" sz="2800" b="1" dirty="0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87A8013A-9C2C-594D-9959-E05D39243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8105" y="31628"/>
            <a:ext cx="5915982" cy="313885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ED889E1-9232-2343-87BA-919B43767832}"/>
              </a:ext>
            </a:extLst>
          </p:cNvPr>
          <p:cNvSpPr/>
          <p:nvPr/>
        </p:nvSpPr>
        <p:spPr>
          <a:xfrm>
            <a:off x="473469" y="3176513"/>
            <a:ext cx="11270792" cy="11070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2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D555-0C4C-7F46-BA08-65BCB908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Graph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CDBD-8E69-8E41-AFA0-ED2BC6555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Techniques for learning node/graph representations</a:t>
            </a:r>
          </a:p>
          <a:p>
            <a:pPr lvl="1"/>
            <a:r>
              <a:rPr lang="en-US" dirty="0"/>
              <a:t>G</a:t>
            </a:r>
            <a:r>
              <a:rPr lang="en-US" altLang="zh-CN" dirty="0"/>
              <a:t>raph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dirty="0"/>
              <a:t>N</a:t>
            </a:r>
            <a:r>
              <a:rPr lang="en-US" altLang="zh-CN" dirty="0"/>
              <a:t>etworks</a:t>
            </a:r>
            <a:r>
              <a:rPr lang="en-US" dirty="0"/>
              <a:t> (</a:t>
            </a:r>
            <a:r>
              <a:rPr lang="en-US" dirty="0" err="1"/>
              <a:t>Kipf</a:t>
            </a:r>
            <a:r>
              <a:rPr lang="en-US" dirty="0"/>
              <a:t> et al. </a:t>
            </a:r>
            <a:r>
              <a:rPr lang="en-US" altLang="zh-CN" dirty="0"/>
              <a:t>2016)</a:t>
            </a:r>
            <a:endParaRPr lang="en-US" dirty="0"/>
          </a:p>
          <a:p>
            <a:pPr lvl="1"/>
            <a:r>
              <a:rPr lang="en-US" dirty="0"/>
              <a:t>G</a:t>
            </a:r>
            <a:r>
              <a:rPr lang="en-US" altLang="zh-CN" dirty="0"/>
              <a:t>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en-US" dirty="0"/>
              <a:t> (</a:t>
            </a:r>
            <a:r>
              <a:rPr lang="en-US" dirty="0" err="1"/>
              <a:t>Veličković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r>
              <a:rPr lang="en-US" dirty="0"/>
              <a:t>)</a:t>
            </a:r>
          </a:p>
          <a:p>
            <a:r>
              <a:rPr lang="en-US" dirty="0"/>
              <a:t>Neural Message Passing (Gilmer et al. 2017)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747975-EEF0-D848-8EF0-8B4C7729D5AF}"/>
              </a:ext>
            </a:extLst>
          </p:cNvPr>
          <p:cNvGrpSpPr/>
          <p:nvPr/>
        </p:nvGrpSpPr>
        <p:grpSpPr>
          <a:xfrm>
            <a:off x="1250796" y="3836879"/>
            <a:ext cx="6691545" cy="2111234"/>
            <a:chOff x="1152938" y="4062166"/>
            <a:chExt cx="6691545" cy="21112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BE80B-ADBF-B543-A1D1-E1136EA65F2C}"/>
                </a:ext>
              </a:extLst>
            </p:cNvPr>
            <p:cNvSpPr txBox="1"/>
            <p:nvPr/>
          </p:nvSpPr>
          <p:spPr>
            <a:xfrm>
              <a:off x="1152938" y="4062166"/>
              <a:ext cx="2051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MESSAGE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PASSING: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3319A3-D78E-0D4A-BEE7-B47D04A86710}"/>
                </a:ext>
              </a:extLst>
            </p:cNvPr>
            <p:cNvSpPr txBox="1"/>
            <p:nvPr/>
          </p:nvSpPr>
          <p:spPr>
            <a:xfrm>
              <a:off x="1152938" y="4655496"/>
              <a:ext cx="1465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AGGREGATE</a:t>
              </a:r>
              <a:r>
                <a:rPr lang="zh-CN" altLang="en-US" dirty="0"/>
                <a:t> </a:t>
              </a:r>
              <a:r>
                <a:rPr lang="en-US" altLang="zh-CN" dirty="0"/>
                <a:t>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DC5BD2-EF1C-0F49-88B7-16420866A12F}"/>
                </a:ext>
              </a:extLst>
            </p:cNvPr>
            <p:cNvSpPr txBox="1"/>
            <p:nvPr/>
          </p:nvSpPr>
          <p:spPr>
            <a:xfrm>
              <a:off x="1152938" y="5290859"/>
              <a:ext cx="1232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COMBINE</a:t>
              </a:r>
              <a:r>
                <a:rPr lang="zh-CN" altLang="en-US" dirty="0"/>
                <a:t> </a:t>
              </a:r>
              <a:r>
                <a:rPr lang="en-US" altLang="zh-CN" dirty="0"/>
                <a:t>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34177B-DD92-1243-9D26-925CAE78D13B}"/>
                </a:ext>
              </a:extLst>
            </p:cNvPr>
            <p:cNvSpPr txBox="1"/>
            <p:nvPr/>
          </p:nvSpPr>
          <p:spPr>
            <a:xfrm>
              <a:off x="1152938" y="5756144"/>
              <a:ext cx="1191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READOUT</a:t>
              </a:r>
              <a:r>
                <a:rPr lang="en-US" altLang="zh-CN" dirty="0"/>
                <a:t>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B5AAEA-191E-1A4A-A591-51A63BB8A7EE}"/>
                    </a:ext>
                  </a:extLst>
                </p:cNvPr>
                <p:cNvSpPr txBox="1"/>
                <p:nvPr/>
              </p:nvSpPr>
              <p:spPr>
                <a:xfrm>
                  <a:off x="2853309" y="4683837"/>
                  <a:ext cx="4991174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AGGREGATE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𝑣𝑤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B5AAEA-191E-1A4A-A591-51A63BB8A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3309" y="4683837"/>
                  <a:ext cx="4991174" cy="312650"/>
                </a:xfrm>
                <a:prstGeom prst="rect">
                  <a:avLst/>
                </a:prstGeom>
                <a:blipFill>
                  <a:blip r:embed="rId3"/>
                  <a:stretch>
                    <a:fillRect r="-508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8AD4480-DDF5-3A41-957C-14DF6336573B}"/>
                    </a:ext>
                  </a:extLst>
                </p:cNvPr>
                <p:cNvSpPr/>
                <p:nvPr/>
              </p:nvSpPr>
              <p:spPr>
                <a:xfrm>
                  <a:off x="3191828" y="4068792"/>
                  <a:ext cx="1786386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𝑣𝑤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8AD4480-DDF5-3A41-957C-14DF63365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828" y="4068792"/>
                  <a:ext cx="1786386" cy="374270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B9D05DE-C85F-4F42-9701-B59B742A7A2A}"/>
                    </a:ext>
                  </a:extLst>
                </p:cNvPr>
                <p:cNvSpPr/>
                <p:nvPr/>
              </p:nvSpPr>
              <p:spPr>
                <a:xfrm>
                  <a:off x="2907020" y="5290859"/>
                  <a:ext cx="3123291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COMBINE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B9D05DE-C85F-4F42-9701-B59B742A7A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20" y="5290859"/>
                  <a:ext cx="3123291" cy="374270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8D6D766-E765-7D42-8FF4-8575AF3F8A17}"/>
                    </a:ext>
                  </a:extLst>
                </p:cNvPr>
                <p:cNvSpPr/>
                <p:nvPr/>
              </p:nvSpPr>
              <p:spPr>
                <a:xfrm>
                  <a:off x="2907020" y="5804068"/>
                  <a:ext cx="28468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READOUT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8D6D766-E765-7D42-8FF4-8575AF3F8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020" y="5804068"/>
                  <a:ext cx="284687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8B92B4-6031-2540-8FD1-ED2A814CDB05}"/>
              </a:ext>
            </a:extLst>
          </p:cNvPr>
          <p:cNvGrpSpPr/>
          <p:nvPr/>
        </p:nvGrpSpPr>
        <p:grpSpPr>
          <a:xfrm>
            <a:off x="8504687" y="3770466"/>
            <a:ext cx="2995197" cy="2129723"/>
            <a:chOff x="8078959" y="4384042"/>
            <a:chExt cx="2995197" cy="212972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CDE2D4B-12F9-0740-8B59-6D5D0673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8959" y="4458550"/>
              <a:ext cx="2995197" cy="20552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40BDE4-9668-3143-BD3E-E78B80C91E63}"/>
                </a:ext>
              </a:extLst>
            </p:cNvPr>
            <p:cNvSpPr txBox="1"/>
            <p:nvPr/>
          </p:nvSpPr>
          <p:spPr>
            <a:xfrm>
              <a:off x="10182687" y="5161525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v</a:t>
              </a:r>
              <a:endParaRPr lang="en-US" sz="2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185752-222C-114D-BCAE-E0870FFDA231}"/>
                </a:ext>
              </a:extLst>
            </p:cNvPr>
            <p:cNvSpPr txBox="1"/>
            <p:nvPr/>
          </p:nvSpPr>
          <p:spPr>
            <a:xfrm>
              <a:off x="8834761" y="4384042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w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700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InfoGraph</a:t>
            </a:r>
            <a:r>
              <a:rPr lang="en-US" dirty="0"/>
              <a:t>: Unsupervised and Semi-supervised </a:t>
            </a:r>
            <a:r>
              <a:rPr lang="en-US" altLang="zh-CN" dirty="0"/>
              <a:t>Whole-</a:t>
            </a:r>
            <a:r>
              <a:rPr lang="en-US" dirty="0"/>
              <a:t>Graph Representation Learning</a:t>
            </a:r>
            <a:br>
              <a:rPr lang="en-US" dirty="0"/>
            </a:br>
            <a:r>
              <a:rPr lang="zh-CN" altLang="en-US" dirty="0"/>
              <a:t> </a:t>
            </a:r>
            <a:r>
              <a:rPr lang="en-US" altLang="zh-CN" dirty="0"/>
              <a:t>(Sun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ICLR’20)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labeled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required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labeled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discovery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unlabeled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(molecules)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endParaRPr lang="en-CA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effectively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semi-supervised</a:t>
            </a:r>
            <a:r>
              <a:rPr lang="zh-CN" altLang="en-US" dirty="0"/>
              <a:t> </a:t>
            </a:r>
            <a:r>
              <a:rPr lang="en-US" altLang="zh-CN" dirty="0"/>
              <a:t>fashion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82E06F-815D-1249-AFEC-A7C7B5061545}"/>
              </a:ext>
            </a:extLst>
          </p:cNvPr>
          <p:cNvSpPr/>
          <p:nvPr/>
        </p:nvSpPr>
        <p:spPr>
          <a:xfrm>
            <a:off x="770069" y="5715298"/>
            <a:ext cx="9929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/>
              <a:t>Fanyun</a:t>
            </a:r>
            <a:r>
              <a:rPr lang="en-US" altLang="zh-CN" sz="1200" dirty="0"/>
              <a:t> Sun, Jordan Hoffman, Vikas Verma and Jian Tang. </a:t>
            </a:r>
            <a:r>
              <a:rPr lang="en-US" sz="1200" b="1" dirty="0" err="1"/>
              <a:t>InfoGraph</a:t>
            </a:r>
            <a:r>
              <a:rPr lang="en-US" sz="1200" b="1" dirty="0"/>
              <a:t>: Unsupervised and Semi-supervised Graph-Level Representation Learning via Mutual Information Maximization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US" altLang="zh-CN" sz="1100" dirty="0"/>
              <a:t>ICLR’20</a:t>
            </a:r>
            <a:r>
              <a:rPr lang="en-CA" sz="1100" dirty="0"/>
              <a:t>. 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78914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22223</TotalTime>
  <Words>2402</Words>
  <Application>Microsoft Macintosh PowerPoint</Application>
  <PresentationFormat>Widescreen</PresentationFormat>
  <Paragraphs>359</Paragraphs>
  <Slides>48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Times New Roman</vt:lpstr>
      <vt:lpstr>Office Theme</vt:lpstr>
      <vt:lpstr>Graph Representation Learning for Drug Discovery</vt:lpstr>
      <vt:lpstr>Drug Discovery is a Long and Expensive Process</vt:lpstr>
      <vt:lpstr>Big Opportunity for Artificial Intelligence</vt:lpstr>
      <vt:lpstr>Many Data are Graph-Structured</vt:lpstr>
      <vt:lpstr>Research Problems (1):  De Novo Drug Discovery</vt:lpstr>
      <vt:lpstr>Research Problems (2):  Drug Repurposing</vt:lpstr>
      <vt:lpstr>Research Problems (1):  De Novo Drug Discovery</vt:lpstr>
      <vt:lpstr>Graph Neural Networks</vt:lpstr>
      <vt:lpstr>InfoGraph: Unsupervised and Semi-supervised Whole-Graph Representation Learning  (Sun et al. ICLR’20)</vt:lpstr>
      <vt:lpstr>InfoGraph: Unsupervised Whole-Graph Representation Learning (Sun et al. ICLR’20)</vt:lpstr>
      <vt:lpstr>InfoGraph: Unsupervised Whole-Graph Representation Learning</vt:lpstr>
      <vt:lpstr>InfoGraph*: Semi-supervised Graph Representation Learning</vt:lpstr>
      <vt:lpstr>Results on Graph Classification and Regression</vt:lpstr>
      <vt:lpstr>Research Problems (1):  De Novo Drug Discovery</vt:lpstr>
      <vt:lpstr>GraphAF: an Autoregressive Flow for Molecular Graph Generation  (Shi &amp; Xu ICLR’20)</vt:lpstr>
      <vt:lpstr>Normalizing Flows (Dinh et al. 2016)</vt:lpstr>
      <vt:lpstr>GraphAF: an Autoregressive Flow for Molecular Graph Generation </vt:lpstr>
      <vt:lpstr>Advantages of GraphAF</vt:lpstr>
      <vt:lpstr>Molecule Generation</vt:lpstr>
      <vt:lpstr>PowerPoint Presentation</vt:lpstr>
      <vt:lpstr>Goal-Directed Molecule Generation with Reinforcement Learning</vt:lpstr>
      <vt:lpstr>Molecule Optimization</vt:lpstr>
      <vt:lpstr>Constrained Optimization</vt:lpstr>
      <vt:lpstr>Research Problems (1):  De Novo Drug Discovery</vt:lpstr>
      <vt:lpstr>Retrosynthesis Prediction</vt:lpstr>
      <vt:lpstr>A Graph to Graphs Framework for Retrosynthesis Prediction (Shi et al. 2020)</vt:lpstr>
      <vt:lpstr>The G2Gs Framework (Shi et al. 2020)</vt:lpstr>
      <vt:lpstr>Research Problems (2):  Drug Repurposing</vt:lpstr>
      <vt:lpstr>Reasoning on Knowledge Graphs</vt:lpstr>
      <vt:lpstr>Next Step: Going Beyond 2D Graphs to 3D Structures</vt:lpstr>
      <vt:lpstr>Conformation Prediction</vt:lpstr>
      <vt:lpstr>Our Solution (Xu and Luo et al. 2020)</vt:lpstr>
      <vt:lpstr>Distance Geometry Generation</vt:lpstr>
      <vt:lpstr>Conformation Prediction</vt:lpstr>
      <vt:lpstr>Examples</vt:lpstr>
      <vt:lpstr>Summary</vt:lpstr>
      <vt:lpstr>Thanks!</vt:lpstr>
      <vt:lpstr>References</vt:lpstr>
      <vt:lpstr>Energy-based Tilting Model</vt:lpstr>
      <vt:lpstr>Training Energy Model</vt:lpstr>
      <vt:lpstr>The Final Sampling Process: </vt:lpstr>
      <vt:lpstr>Reaction Center Prediction</vt:lpstr>
      <vt:lpstr>Graph Translation</vt:lpstr>
      <vt:lpstr>Experiments</vt:lpstr>
      <vt:lpstr>Traditional Approaches</vt:lpstr>
      <vt:lpstr>Machine Learning Approaches</vt:lpstr>
      <vt:lpstr>Molecule Properties Prediction</vt:lpstr>
      <vt:lpstr>Molecule Generation and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Generative Models for Graph Generation</dc:title>
  <dc:creator>jian tang</dc:creator>
  <cp:lastModifiedBy>Yu Guang Wang</cp:lastModifiedBy>
  <cp:revision>449</cp:revision>
  <cp:lastPrinted>2019-10-28T14:41:44Z</cp:lastPrinted>
  <dcterms:created xsi:type="dcterms:W3CDTF">2018-12-23T21:54:26Z</dcterms:created>
  <dcterms:modified xsi:type="dcterms:W3CDTF">2021-07-03T13:46:18Z</dcterms:modified>
</cp:coreProperties>
</file>